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3"/>
  </p:notesMasterIdLst>
  <p:sldIdLst>
    <p:sldId id="263" r:id="rId3"/>
    <p:sldId id="257" r:id="rId4"/>
    <p:sldId id="269" r:id="rId5"/>
    <p:sldId id="270" r:id="rId6"/>
    <p:sldId id="258" r:id="rId7"/>
    <p:sldId id="265" r:id="rId8"/>
    <p:sldId id="260" r:id="rId9"/>
    <p:sldId id="261" r:id="rId10"/>
    <p:sldId id="271" r:id="rId11"/>
    <p:sldId id="267" r:id="rId1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82A56-2EFC-4325-8CAE-D383F6645E47}" type="doc">
      <dgm:prSet loTypeId="urn:microsoft.com/office/officeart/2005/8/layout/venn1" loCatId="relationship" qsTypeId="urn:microsoft.com/office/officeart/2005/8/quickstyle/3d2" qsCatId="3D" csTypeId="urn:microsoft.com/office/officeart/2005/8/colors/accent6_5" csCatId="accent6" phldr="1"/>
      <dgm:spPr/>
    </dgm:pt>
    <dgm:pt modelId="{D6FC1501-944D-48B2-B170-FC92E32526C9}">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60000"/>
            <a:lumOff val="40000"/>
          </a:schemeClr>
        </a:solidFill>
      </dgm:spPr>
      <dgm:t>
        <a:bodyPr/>
        <a:lstStyle/>
        <a:p>
          <a:r>
            <a:rPr lang="en-US" dirty="0" err="1" smtClean="0"/>
            <a:t>Resultados</a:t>
          </a:r>
          <a:endParaRPr lang="en-US" dirty="0"/>
        </a:p>
      </dgm:t>
    </dgm:pt>
    <dgm:pt modelId="{C0E986D9-27BE-4274-BC63-0F22BF7A55DB}" type="parTrans" cxnId="{FDDE2676-7F60-4604-BD6E-DD32AADE34A4}">
      <dgm:prSet/>
      <dgm:spPr/>
      <dgm:t>
        <a:bodyPr/>
        <a:lstStyle/>
        <a:p>
          <a:endParaRPr lang="en-US"/>
        </a:p>
      </dgm:t>
    </dgm:pt>
    <dgm:pt modelId="{CBEA33F9-71D7-4AFA-B357-3EF460B087A0}" type="sibTrans" cxnId="{FDDE2676-7F60-4604-BD6E-DD32AADE34A4}">
      <dgm:prSet/>
      <dgm:spPr/>
      <dgm:t>
        <a:bodyPr/>
        <a:lstStyle/>
        <a:p>
          <a:endParaRPr lang="en-US"/>
        </a:p>
      </dgm:t>
    </dgm:pt>
    <dgm:pt modelId="{E9498074-57AD-4CE6-BF4F-157E4F4265B9}">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60000"/>
            <a:lumOff val="40000"/>
          </a:schemeClr>
        </a:solidFill>
      </dgm:spPr>
      <dgm:t>
        <a:bodyPr/>
        <a:lstStyle/>
        <a:p>
          <a:r>
            <a:rPr lang="en-US" dirty="0" err="1" smtClean="0"/>
            <a:t>Custo</a:t>
          </a:r>
          <a:endParaRPr lang="en-US" dirty="0"/>
        </a:p>
      </dgm:t>
    </dgm:pt>
    <dgm:pt modelId="{7337293A-7E8B-4EA3-BD2B-1E6705D904C9}" type="parTrans" cxnId="{ED4EAB67-6FA8-48C2-8FD0-4EA76317C840}">
      <dgm:prSet/>
      <dgm:spPr/>
      <dgm:t>
        <a:bodyPr/>
        <a:lstStyle/>
        <a:p>
          <a:endParaRPr lang="en-US"/>
        </a:p>
      </dgm:t>
    </dgm:pt>
    <dgm:pt modelId="{A03615C8-19ED-457D-A3E0-30441672F9B3}" type="sibTrans" cxnId="{ED4EAB67-6FA8-48C2-8FD0-4EA76317C840}">
      <dgm:prSet/>
      <dgm:spPr/>
      <dgm:t>
        <a:bodyPr/>
        <a:lstStyle/>
        <a:p>
          <a:endParaRPr lang="en-US"/>
        </a:p>
      </dgm:t>
    </dgm:pt>
    <dgm:pt modelId="{57E9B00E-4B64-431B-974F-5D3D980441CA}">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60000"/>
            <a:lumOff val="40000"/>
          </a:schemeClr>
        </a:solidFill>
      </dgm:spPr>
      <dgm:t>
        <a:bodyPr/>
        <a:lstStyle/>
        <a:p>
          <a:r>
            <a:rPr lang="en-US" dirty="0" err="1" smtClean="0"/>
            <a:t>Qualidade</a:t>
          </a:r>
          <a:endParaRPr lang="en-US" dirty="0"/>
        </a:p>
      </dgm:t>
    </dgm:pt>
    <dgm:pt modelId="{5F7C3866-5C6D-4C75-A0C4-5222EF5D578A}" type="parTrans" cxnId="{BADB80CC-4ACE-4E34-921E-7D55C2CA5C11}">
      <dgm:prSet/>
      <dgm:spPr/>
      <dgm:t>
        <a:bodyPr/>
        <a:lstStyle/>
        <a:p>
          <a:endParaRPr lang="pt-BR"/>
        </a:p>
      </dgm:t>
    </dgm:pt>
    <dgm:pt modelId="{D1681950-DC1D-47E3-AFEA-60B377CD1125}" type="sibTrans" cxnId="{BADB80CC-4ACE-4E34-921E-7D55C2CA5C11}">
      <dgm:prSet/>
      <dgm:spPr/>
      <dgm:t>
        <a:bodyPr/>
        <a:lstStyle/>
        <a:p>
          <a:endParaRPr lang="pt-BR"/>
        </a:p>
      </dgm:t>
    </dgm:pt>
    <dgm:pt modelId="{147DA201-C672-41A3-895B-DED28450D5B1}" type="pres">
      <dgm:prSet presAssocID="{B4D82A56-2EFC-4325-8CAE-D383F6645E47}" presName="compositeShape" presStyleCnt="0">
        <dgm:presLayoutVars>
          <dgm:chMax val="7"/>
          <dgm:dir/>
          <dgm:resizeHandles val="exact"/>
        </dgm:presLayoutVars>
      </dgm:prSet>
      <dgm:spPr/>
    </dgm:pt>
    <dgm:pt modelId="{F8102474-BD81-44D5-9B80-405C502A68F8}" type="pres">
      <dgm:prSet presAssocID="{D6FC1501-944D-48B2-B170-FC92E32526C9}" presName="circ1" presStyleLbl="vennNode1" presStyleIdx="0" presStyleCnt="3"/>
      <dgm:spPr/>
      <dgm:t>
        <a:bodyPr/>
        <a:lstStyle/>
        <a:p>
          <a:endParaRPr lang="en-US"/>
        </a:p>
      </dgm:t>
    </dgm:pt>
    <dgm:pt modelId="{EE41882E-3490-4264-9681-399719DE84B5}" type="pres">
      <dgm:prSet presAssocID="{D6FC1501-944D-48B2-B170-FC92E32526C9}" presName="circ1Tx" presStyleLbl="revTx" presStyleIdx="0" presStyleCnt="0">
        <dgm:presLayoutVars>
          <dgm:chMax val="0"/>
          <dgm:chPref val="0"/>
          <dgm:bulletEnabled val="1"/>
        </dgm:presLayoutVars>
      </dgm:prSet>
      <dgm:spPr/>
      <dgm:t>
        <a:bodyPr/>
        <a:lstStyle/>
        <a:p>
          <a:endParaRPr lang="en-US"/>
        </a:p>
      </dgm:t>
    </dgm:pt>
    <dgm:pt modelId="{F7E6DBE6-4F61-4E7E-A91D-9B69846B1011}" type="pres">
      <dgm:prSet presAssocID="{E9498074-57AD-4CE6-BF4F-157E4F4265B9}" presName="circ2" presStyleLbl="vennNode1" presStyleIdx="1" presStyleCnt="3"/>
      <dgm:spPr/>
      <dgm:t>
        <a:bodyPr/>
        <a:lstStyle/>
        <a:p>
          <a:endParaRPr lang="pt-BR"/>
        </a:p>
      </dgm:t>
    </dgm:pt>
    <dgm:pt modelId="{9B16D4DF-8A47-49A0-8E4B-8AA356703458}" type="pres">
      <dgm:prSet presAssocID="{E9498074-57AD-4CE6-BF4F-157E4F4265B9}" presName="circ2Tx" presStyleLbl="revTx" presStyleIdx="0" presStyleCnt="0">
        <dgm:presLayoutVars>
          <dgm:chMax val="0"/>
          <dgm:chPref val="0"/>
          <dgm:bulletEnabled val="1"/>
        </dgm:presLayoutVars>
      </dgm:prSet>
      <dgm:spPr/>
      <dgm:t>
        <a:bodyPr/>
        <a:lstStyle/>
        <a:p>
          <a:endParaRPr lang="pt-BR"/>
        </a:p>
      </dgm:t>
    </dgm:pt>
    <dgm:pt modelId="{5D6BBFDB-EFEA-479F-BCF0-64540C7B771C}" type="pres">
      <dgm:prSet presAssocID="{57E9B00E-4B64-431B-974F-5D3D980441CA}" presName="circ3" presStyleLbl="vennNode1" presStyleIdx="2" presStyleCnt="3"/>
      <dgm:spPr/>
      <dgm:t>
        <a:bodyPr/>
        <a:lstStyle/>
        <a:p>
          <a:endParaRPr lang="pt-BR"/>
        </a:p>
      </dgm:t>
    </dgm:pt>
    <dgm:pt modelId="{0F7433B8-7D1B-470F-B5DD-084D5C17E2F8}" type="pres">
      <dgm:prSet presAssocID="{57E9B00E-4B64-431B-974F-5D3D980441CA}" presName="circ3Tx" presStyleLbl="revTx" presStyleIdx="0" presStyleCnt="0">
        <dgm:presLayoutVars>
          <dgm:chMax val="0"/>
          <dgm:chPref val="0"/>
          <dgm:bulletEnabled val="1"/>
        </dgm:presLayoutVars>
      </dgm:prSet>
      <dgm:spPr/>
      <dgm:t>
        <a:bodyPr/>
        <a:lstStyle/>
        <a:p>
          <a:endParaRPr lang="pt-BR"/>
        </a:p>
      </dgm:t>
    </dgm:pt>
  </dgm:ptLst>
  <dgm:cxnLst>
    <dgm:cxn modelId="{7AB08DBB-2743-4892-8B24-9040CD9367E2}" type="presOf" srcId="{57E9B00E-4B64-431B-974F-5D3D980441CA}" destId="{0F7433B8-7D1B-470F-B5DD-084D5C17E2F8}" srcOrd="1" destOrd="0" presId="urn:microsoft.com/office/officeart/2005/8/layout/venn1"/>
    <dgm:cxn modelId="{BADB80CC-4ACE-4E34-921E-7D55C2CA5C11}" srcId="{B4D82A56-2EFC-4325-8CAE-D383F6645E47}" destId="{57E9B00E-4B64-431B-974F-5D3D980441CA}" srcOrd="2" destOrd="0" parTransId="{5F7C3866-5C6D-4C75-A0C4-5222EF5D578A}" sibTransId="{D1681950-DC1D-47E3-AFEA-60B377CD1125}"/>
    <dgm:cxn modelId="{50936A0D-B182-4193-A439-6BD0600D62B6}" type="presOf" srcId="{D6FC1501-944D-48B2-B170-FC92E32526C9}" destId="{EE41882E-3490-4264-9681-399719DE84B5}" srcOrd="1" destOrd="0" presId="urn:microsoft.com/office/officeart/2005/8/layout/venn1"/>
    <dgm:cxn modelId="{FC13FAE9-961E-42DD-A0BE-F79DFCC2B8B4}" type="presOf" srcId="{D6FC1501-944D-48B2-B170-FC92E32526C9}" destId="{F8102474-BD81-44D5-9B80-405C502A68F8}" srcOrd="0" destOrd="0" presId="urn:microsoft.com/office/officeart/2005/8/layout/venn1"/>
    <dgm:cxn modelId="{FDDE2676-7F60-4604-BD6E-DD32AADE34A4}" srcId="{B4D82A56-2EFC-4325-8CAE-D383F6645E47}" destId="{D6FC1501-944D-48B2-B170-FC92E32526C9}" srcOrd="0" destOrd="0" parTransId="{C0E986D9-27BE-4274-BC63-0F22BF7A55DB}" sibTransId="{CBEA33F9-71D7-4AFA-B357-3EF460B087A0}"/>
    <dgm:cxn modelId="{546F29E5-3070-4E6B-ACD0-7D31E5A5F44D}" type="presOf" srcId="{E9498074-57AD-4CE6-BF4F-157E4F4265B9}" destId="{9B16D4DF-8A47-49A0-8E4B-8AA356703458}" srcOrd="1" destOrd="0" presId="urn:microsoft.com/office/officeart/2005/8/layout/venn1"/>
    <dgm:cxn modelId="{AE175291-68EF-4AC6-B5B6-824AC8F44FD9}" type="presOf" srcId="{57E9B00E-4B64-431B-974F-5D3D980441CA}" destId="{5D6BBFDB-EFEA-479F-BCF0-64540C7B771C}" srcOrd="0" destOrd="0" presId="urn:microsoft.com/office/officeart/2005/8/layout/venn1"/>
    <dgm:cxn modelId="{2C59B984-2C3D-4762-B42C-4050D7A43CE5}" type="presOf" srcId="{B4D82A56-2EFC-4325-8CAE-D383F6645E47}" destId="{147DA201-C672-41A3-895B-DED28450D5B1}" srcOrd="0" destOrd="0" presId="urn:microsoft.com/office/officeart/2005/8/layout/venn1"/>
    <dgm:cxn modelId="{7A808AB0-8293-4187-9FEE-8BAF44D6ABA8}" type="presOf" srcId="{E9498074-57AD-4CE6-BF4F-157E4F4265B9}" destId="{F7E6DBE6-4F61-4E7E-A91D-9B69846B1011}" srcOrd="0" destOrd="0" presId="urn:microsoft.com/office/officeart/2005/8/layout/venn1"/>
    <dgm:cxn modelId="{ED4EAB67-6FA8-48C2-8FD0-4EA76317C840}" srcId="{B4D82A56-2EFC-4325-8CAE-D383F6645E47}" destId="{E9498074-57AD-4CE6-BF4F-157E4F4265B9}" srcOrd="1" destOrd="0" parTransId="{7337293A-7E8B-4EA3-BD2B-1E6705D904C9}" sibTransId="{A03615C8-19ED-457D-A3E0-30441672F9B3}"/>
    <dgm:cxn modelId="{FB05E0C3-6972-4920-BE53-1CFD7DB69922}" type="presParOf" srcId="{147DA201-C672-41A3-895B-DED28450D5B1}" destId="{F8102474-BD81-44D5-9B80-405C502A68F8}" srcOrd="0" destOrd="0" presId="urn:microsoft.com/office/officeart/2005/8/layout/venn1"/>
    <dgm:cxn modelId="{769E80CD-D631-48F3-B777-3736A5116610}" type="presParOf" srcId="{147DA201-C672-41A3-895B-DED28450D5B1}" destId="{EE41882E-3490-4264-9681-399719DE84B5}" srcOrd="1" destOrd="0" presId="urn:microsoft.com/office/officeart/2005/8/layout/venn1"/>
    <dgm:cxn modelId="{17A1E5F4-24F4-4E4D-AFBA-8ACE94DF3788}" type="presParOf" srcId="{147DA201-C672-41A3-895B-DED28450D5B1}" destId="{F7E6DBE6-4F61-4E7E-A91D-9B69846B1011}" srcOrd="2" destOrd="0" presId="urn:microsoft.com/office/officeart/2005/8/layout/venn1"/>
    <dgm:cxn modelId="{6406D178-6279-4F25-88AE-1927B0FED0EF}" type="presParOf" srcId="{147DA201-C672-41A3-895B-DED28450D5B1}" destId="{9B16D4DF-8A47-49A0-8E4B-8AA356703458}" srcOrd="3" destOrd="0" presId="urn:microsoft.com/office/officeart/2005/8/layout/venn1"/>
    <dgm:cxn modelId="{297BAC19-D18B-4D86-9707-3475118A1A2D}" type="presParOf" srcId="{147DA201-C672-41A3-895B-DED28450D5B1}" destId="{5D6BBFDB-EFEA-479F-BCF0-64540C7B771C}" srcOrd="4" destOrd="0" presId="urn:microsoft.com/office/officeart/2005/8/layout/venn1"/>
    <dgm:cxn modelId="{43E2DD70-8F44-4779-A632-C45D1E3AB5E6}" type="presParOf" srcId="{147DA201-C672-41A3-895B-DED28450D5B1}" destId="{0F7433B8-7D1B-470F-B5DD-084D5C17E2F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02474-BD81-44D5-9B80-405C502A68F8}">
      <dsp:nvSpPr>
        <dsp:cNvPr id="0" name=""/>
        <dsp:cNvSpPr/>
      </dsp:nvSpPr>
      <dsp:spPr>
        <a:xfrm>
          <a:off x="2026919" y="64769"/>
          <a:ext cx="3108960" cy="3108960"/>
        </a:xfrm>
        <a:prstGeom prst="ellipse">
          <a:avLst/>
        </a:prstGeom>
        <a:solidFill>
          <a:schemeClr val="accent3">
            <a:lumMod val="60000"/>
            <a:lumOff val="40000"/>
          </a:schemeClr>
        </a:solidFill>
        <a:ln w="25400" cap="flat" cmpd="sng" algn="ctr">
          <a:solidFill>
            <a:schemeClr val="accent3">
              <a:shade val="5000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err="1" smtClean="0"/>
            <a:t>Resultados</a:t>
          </a:r>
          <a:endParaRPr lang="en-US" sz="3500" kern="1200" dirty="0"/>
        </a:p>
      </dsp:txBody>
      <dsp:txXfrm>
        <a:off x="2441448" y="608837"/>
        <a:ext cx="2279904" cy="1399032"/>
      </dsp:txXfrm>
    </dsp:sp>
    <dsp:sp modelId="{F7E6DBE6-4F61-4E7E-A91D-9B69846B1011}">
      <dsp:nvSpPr>
        <dsp:cNvPr id="0" name=""/>
        <dsp:cNvSpPr/>
      </dsp:nvSpPr>
      <dsp:spPr>
        <a:xfrm>
          <a:off x="3148736" y="2007870"/>
          <a:ext cx="3108960" cy="3108960"/>
        </a:xfrm>
        <a:prstGeom prst="ellipse">
          <a:avLst/>
        </a:prstGeom>
        <a:solidFill>
          <a:schemeClr val="accent3">
            <a:lumMod val="60000"/>
            <a:lumOff val="40000"/>
          </a:schemeClr>
        </a:solidFill>
        <a:ln w="25400" cap="flat" cmpd="sng" algn="ctr">
          <a:solidFill>
            <a:schemeClr val="accent3">
              <a:shade val="5000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err="1" smtClean="0"/>
            <a:t>Custo</a:t>
          </a:r>
          <a:endParaRPr lang="en-US" sz="3500" kern="1200" dirty="0"/>
        </a:p>
      </dsp:txBody>
      <dsp:txXfrm>
        <a:off x="4099560" y="2811018"/>
        <a:ext cx="1865376" cy="1709928"/>
      </dsp:txXfrm>
    </dsp:sp>
    <dsp:sp modelId="{5D6BBFDB-EFEA-479F-BCF0-64540C7B771C}">
      <dsp:nvSpPr>
        <dsp:cNvPr id="0" name=""/>
        <dsp:cNvSpPr/>
      </dsp:nvSpPr>
      <dsp:spPr>
        <a:xfrm>
          <a:off x="905103" y="2007870"/>
          <a:ext cx="3108960" cy="3108960"/>
        </a:xfrm>
        <a:prstGeom prst="ellipse">
          <a:avLst/>
        </a:prstGeom>
        <a:solidFill>
          <a:schemeClr val="accent3">
            <a:lumMod val="60000"/>
            <a:lumOff val="40000"/>
          </a:schemeClr>
        </a:solidFill>
        <a:ln w="25400" cap="flat" cmpd="sng" algn="ctr">
          <a:solidFill>
            <a:schemeClr val="accent3">
              <a:shade val="5000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err="1" smtClean="0"/>
            <a:t>Qualidade</a:t>
          </a:r>
          <a:endParaRPr lang="en-US" sz="3500" kern="1200" dirty="0"/>
        </a:p>
      </dsp:txBody>
      <dsp:txXfrm>
        <a:off x="1197863" y="2811018"/>
        <a:ext cx="1865376" cy="17099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B2710-95AF-4DDE-929A-C383418CB2CC}" type="datetimeFigureOut">
              <a:rPr lang="pt-BR" smtClean="0"/>
              <a:t>16/11/2015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25A36-37BE-4639-8A6B-1D88E9D35217}" type="slidenum">
              <a:rPr lang="pt-BR" smtClean="0"/>
              <a:t>‹nº›</a:t>
            </a:fld>
            <a:endParaRPr lang="pt-BR"/>
          </a:p>
        </p:txBody>
      </p:sp>
    </p:spTree>
    <p:extLst>
      <p:ext uri="{BB962C8B-B14F-4D97-AF65-F5344CB8AC3E}">
        <p14:creationId xmlns:p14="http://schemas.microsoft.com/office/powerpoint/2010/main" val="183441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latin typeface="Lucida Grande" charset="0"/>
                <a:cs typeface="Lucida Grande" charset="0"/>
                <a:sym typeface="Lucida Grande" charset="0"/>
              </a:rPr>
              <a:t>Good Morning team!  I see everyone is getting logged on to the </a:t>
            </a:r>
            <a:r>
              <a:rPr lang="en-US" dirty="0" err="1" smtClean="0">
                <a:latin typeface="Lucida Grande" charset="0"/>
                <a:cs typeface="Lucida Grande" charset="0"/>
                <a:sym typeface="Lucida Grande" charset="0"/>
              </a:rPr>
              <a:t>GoToMeeting</a:t>
            </a:r>
            <a:r>
              <a:rPr lang="en-US" dirty="0" smtClean="0">
                <a:latin typeface="Lucida Grande" charset="0"/>
                <a:cs typeface="Lucida Grande" charset="0"/>
                <a:sym typeface="Lucida Grande" charset="0"/>
              </a:rPr>
              <a:t>.  We will give the rest of the group a few more minutes to get logged on</a:t>
            </a:r>
            <a:r>
              <a:rPr lang="en-US" baseline="0" dirty="0" smtClean="0">
                <a:latin typeface="Lucida Grande" charset="0"/>
                <a:cs typeface="Lucida Grande" charset="0"/>
                <a:sym typeface="Lucida Grande" charset="0"/>
              </a:rPr>
              <a:t> before we officially start.  We have a lot to go through so we will start at the top of the hour.  </a:t>
            </a:r>
            <a:endParaRPr lang="en-US" dirty="0" smtClean="0">
              <a:latin typeface="Lucida Grande" charset="0"/>
              <a:cs typeface="Lucida Grande" charset="0"/>
              <a:sym typeface="Lucida Grande" charset="0"/>
            </a:endParaRPr>
          </a:p>
          <a:p>
            <a:endParaRPr lang="en-US" dirty="0" smtClean="0">
              <a:latin typeface="Lucida Grande" charset="0"/>
              <a:cs typeface="Lucida Grande" charset="0"/>
              <a:sym typeface="Lucida Grande" charset="0"/>
            </a:endParaRPr>
          </a:p>
          <a:p>
            <a:r>
              <a:rPr lang="en-US" dirty="0" smtClean="0">
                <a:latin typeface="Lucida Grande" charset="0"/>
                <a:cs typeface="Lucida Grande" charset="0"/>
                <a:sym typeface="Lucida Grande" charset="0"/>
              </a:rPr>
              <a:t>START RECORDING</a:t>
            </a:r>
          </a:p>
          <a:p>
            <a:endParaRPr lang="en-US" dirty="0" smtClean="0">
              <a:latin typeface="Lucida Grande" charset="0"/>
              <a:cs typeface="Lucida Grande" charset="0"/>
              <a:sym typeface="Lucida Grande" charset="0"/>
            </a:endParaRPr>
          </a:p>
          <a:p>
            <a:r>
              <a:rPr lang="en-US" dirty="0" smtClean="0">
                <a:latin typeface="Lucida Grande" charset="0"/>
                <a:cs typeface="Lucida Grande" charset="0"/>
                <a:sym typeface="Lucida Grande" charset="0"/>
              </a:rPr>
              <a:t>Introduction:</a:t>
            </a:r>
            <a:r>
              <a:rPr lang="en-US" baseline="0" dirty="0" smtClean="0">
                <a:latin typeface="Lucida Grande" charset="0"/>
                <a:cs typeface="Lucida Grande" charset="0"/>
                <a:sym typeface="Lucida Grande" charset="0"/>
              </a:rPr>
              <a:t>  Hi Everyone, I am Crysta Seneski, the brand manager for Mastisol and Detachol.  I haven’t had the opportunity to meet most if you in person yet, but I look forward to doing so next week at the NSM.  </a:t>
            </a:r>
            <a:endParaRPr lang="en-US" dirty="0" smtClean="0">
              <a:latin typeface="Lucida Grande" charset="0"/>
              <a:cs typeface="Lucida Grande" charset="0"/>
              <a:sym typeface="Lucida Grande" charset="0"/>
            </a:endParaRPr>
          </a:p>
          <a:p>
            <a:endParaRPr lang="en-US" dirty="0" smtClean="0">
              <a:latin typeface="Lucida Grande" charset="0"/>
              <a:cs typeface="Lucida Grande" charset="0"/>
              <a:sym typeface="Lucida Grande" charset="0"/>
            </a:endParaRPr>
          </a:p>
          <a:p>
            <a:r>
              <a:rPr lang="en-US" dirty="0" smtClean="0">
                <a:latin typeface="Lucida Grande" charset="0"/>
                <a:cs typeface="Lucida Grande" charset="0"/>
                <a:sym typeface="Lucida Grande" charset="0"/>
              </a:rPr>
              <a:t>In today’s webinar, we</a:t>
            </a:r>
            <a:r>
              <a:rPr lang="en-US" baseline="0" dirty="0" smtClean="0">
                <a:latin typeface="Lucida Grande" charset="0"/>
                <a:cs typeface="Lucida Grande" charset="0"/>
                <a:sym typeface="Lucida Grande" charset="0"/>
              </a:rPr>
              <a:t> are actually going to be going through 2 brand Product introductions:  Mastisol &amp; Detachol. Format will be similar to that which you sat in on last week for ReliaFit.  But we are doing this for 2 brands.  We will do our best to get through this content as quickly as possible, but it will be a bit longer than your last ReliaFit webinar.  We do have a lot of content to go through, so I hope everyone is comfortable and settled in a quiet place.  </a:t>
            </a:r>
          </a:p>
          <a:p>
            <a:endParaRPr lang="en-US" baseline="0" dirty="0" smtClean="0">
              <a:latin typeface="Lucida Grande" charset="0"/>
              <a:cs typeface="Lucida Grande" charset="0"/>
              <a:sym typeface="Lucida Grande" charset="0"/>
            </a:endParaRPr>
          </a:p>
          <a:p>
            <a:r>
              <a:rPr lang="en-US" baseline="0" dirty="0" smtClean="0">
                <a:latin typeface="Lucida Grande" charset="0"/>
                <a:cs typeface="Lucida Grande" charset="0"/>
                <a:sym typeface="Lucida Grande" charset="0"/>
              </a:rPr>
              <a:t>Anyway, I know the group on this call is going to be going through a greater depth of information at Next week’s NSM.  However, we just want to ensure that when you all participate in the training at the NSM that you have all of this product specific background for Mastisol and Detachol fresh in your minds, so that is why we are going through this today  </a:t>
            </a:r>
          </a:p>
          <a:p>
            <a:endParaRPr lang="en-US" baseline="0" dirty="0" smtClean="0">
              <a:latin typeface="Lucida Grande" charset="0"/>
              <a:cs typeface="Lucida Grande" charset="0"/>
              <a:sym typeface="Lucida Grande" charset="0"/>
            </a:endParaRPr>
          </a:p>
          <a:p>
            <a:r>
              <a:rPr lang="en-US" baseline="0" dirty="0" smtClean="0">
                <a:latin typeface="Lucida Grande" charset="0"/>
                <a:cs typeface="Lucida Grande" charset="0"/>
                <a:sym typeface="Lucida Grande" charset="0"/>
              </a:rPr>
              <a:t>Housekeeping notes:</a:t>
            </a:r>
            <a:endParaRPr lang="en-US" dirty="0" smtClean="0">
              <a:latin typeface="Lucida Grande" charset="0"/>
              <a:cs typeface="Lucida Grande" charset="0"/>
              <a:sym typeface="Lucida Grande" charset="0"/>
            </a:endParaRPr>
          </a:p>
          <a:p>
            <a:r>
              <a:rPr lang="en-US" dirty="0" smtClean="0">
                <a:latin typeface="Lucida Grande" charset="0"/>
                <a:cs typeface="Lucida Grande" charset="0"/>
                <a:sym typeface="Lucida Grande" charset="0"/>
              </a:rPr>
              <a:t>MUTE:  As we</a:t>
            </a:r>
            <a:r>
              <a:rPr lang="ja-JP" altLang="en-US" dirty="0" smtClean="0">
                <a:latin typeface="Arial"/>
                <a:cs typeface="Lucida Grande" charset="0"/>
                <a:sym typeface="Lucida Grande" charset="0"/>
              </a:rPr>
              <a:t>’</a:t>
            </a:r>
            <a:r>
              <a:rPr lang="en-US" dirty="0" err="1" smtClean="0">
                <a:latin typeface="Lucida Grande" charset="0"/>
                <a:cs typeface="Lucida Grande" charset="0"/>
                <a:sym typeface="Lucida Grande" charset="0"/>
              </a:rPr>
              <a:t>ve</a:t>
            </a:r>
            <a:r>
              <a:rPr lang="en-US" dirty="0" smtClean="0">
                <a:latin typeface="Lucida Grande" charset="0"/>
                <a:cs typeface="Lucida Grande" charset="0"/>
                <a:sym typeface="Lucida Grande" charset="0"/>
              </a:rPr>
              <a:t> done with other </a:t>
            </a:r>
            <a:r>
              <a:rPr lang="en-US" dirty="0" err="1" smtClean="0">
                <a:latin typeface="Lucida Grande" charset="0"/>
                <a:cs typeface="Lucida Grande" charset="0"/>
                <a:sym typeface="Lucida Grande" charset="0"/>
              </a:rPr>
              <a:t>GoToMeetings</a:t>
            </a:r>
            <a:r>
              <a:rPr lang="en-US" dirty="0" smtClean="0">
                <a:latin typeface="Lucida Grande" charset="0"/>
                <a:cs typeface="Lucida Grande" charset="0"/>
                <a:sym typeface="Lucida Grande" charset="0"/>
              </a:rPr>
              <a:t> in the past, I am going to put you all on mute so as to not distract everyone with background noise.  </a:t>
            </a:r>
          </a:p>
          <a:p>
            <a:r>
              <a:rPr lang="en-US" dirty="0" smtClean="0">
                <a:latin typeface="Lucida Grande" charset="0"/>
                <a:cs typeface="Lucida Grande" charset="0"/>
                <a:sym typeface="Lucida Grande" charset="0"/>
              </a:rPr>
              <a:t>QUESTIONS:  I will open up the lines a</a:t>
            </a:r>
            <a:r>
              <a:rPr lang="en-US" baseline="0" dirty="0" smtClean="0">
                <a:latin typeface="Lucida Grande" charset="0"/>
                <a:cs typeface="Lucida Grande" charset="0"/>
                <a:sym typeface="Lucida Grande" charset="0"/>
              </a:rPr>
              <a:t>t a couple of points throughout the call to ensure you have the opportunity to ask any questions that you have.  You can also type your questions into the side-bar of the </a:t>
            </a:r>
            <a:r>
              <a:rPr lang="en-US" baseline="0" dirty="0" err="1" smtClean="0">
                <a:latin typeface="Lucida Grande" charset="0"/>
                <a:cs typeface="Lucida Grande" charset="0"/>
                <a:sym typeface="Lucida Grande" charset="0"/>
              </a:rPr>
              <a:t>GoTo</a:t>
            </a:r>
            <a:r>
              <a:rPr lang="en-US" baseline="0" dirty="0" smtClean="0">
                <a:latin typeface="Lucida Grande" charset="0"/>
                <a:cs typeface="Lucida Grande" charset="0"/>
                <a:sym typeface="Lucida Grande" charset="0"/>
              </a:rPr>
              <a:t> Meeting as well, and we will address them as we go through.  </a:t>
            </a:r>
          </a:p>
          <a:p>
            <a:r>
              <a:rPr lang="en-US" baseline="0" dirty="0" smtClean="0">
                <a:latin typeface="Lucida Grande" charset="0"/>
                <a:cs typeface="Lucida Grande" charset="0"/>
                <a:sym typeface="Lucida Grande" charset="0"/>
              </a:rPr>
              <a:t>RECORDING:  This webinar will be recorded if in case you miss anything  and want to re-listen to any portion of the webinar in the future. We will make that available on </a:t>
            </a:r>
            <a:r>
              <a:rPr lang="en-US" baseline="0" dirty="0" err="1" smtClean="0">
                <a:latin typeface="Lucida Grande" charset="0"/>
                <a:cs typeface="Lucida Grande" charset="0"/>
                <a:sym typeface="Lucida Grande" charset="0"/>
              </a:rPr>
              <a:t>Sharefile</a:t>
            </a:r>
            <a:r>
              <a:rPr lang="en-US" baseline="0" dirty="0" smtClean="0">
                <a:latin typeface="Lucida Grande" charset="0"/>
                <a:cs typeface="Lucida Grande" charset="0"/>
                <a:sym typeface="Lucida Grande" charset="0"/>
              </a:rPr>
              <a:t> along with some of your other training materials.  </a:t>
            </a:r>
            <a:endParaRPr lang="en-US" dirty="0" smtClean="0">
              <a:latin typeface="Lucida Grande" charset="0"/>
              <a:cs typeface="Lucida Grande" charset="0"/>
              <a:sym typeface="Lucida Grande" charset="0"/>
            </a:endParaRPr>
          </a:p>
          <a:p>
            <a:endParaRPr lang="en-US" dirty="0" smtClean="0">
              <a:latin typeface="Lucida Grande" charset="0"/>
              <a:cs typeface="Lucida Grande" charset="0"/>
              <a:sym typeface="Lucida Grande" charset="0"/>
            </a:endParaRPr>
          </a:p>
          <a:p>
            <a:r>
              <a:rPr lang="en-US" baseline="0" dirty="0" smtClean="0">
                <a:latin typeface="Lucida Grande" charset="0"/>
                <a:cs typeface="Lucida Grande" charset="0"/>
                <a:sym typeface="Lucida Grande" charset="0"/>
              </a:rPr>
              <a:t>I want to be conscious of your time and be sure to allow for time for questions. So with that said, l</a:t>
            </a:r>
            <a:r>
              <a:rPr lang="en-US" dirty="0" smtClean="0">
                <a:latin typeface="Lucida Grande" charset="0"/>
                <a:cs typeface="Lucida Grande" charset="0"/>
                <a:sym typeface="Lucida Grande" charset="0"/>
              </a:rPr>
              <a:t>et</a:t>
            </a:r>
            <a:r>
              <a:rPr lang="ja-JP" altLang="en-US" dirty="0" smtClean="0">
                <a:latin typeface="Arial"/>
                <a:cs typeface="Lucida Grande" charset="0"/>
                <a:sym typeface="Lucida Grande" charset="0"/>
              </a:rPr>
              <a:t>’</a:t>
            </a:r>
            <a:r>
              <a:rPr lang="en-US" dirty="0" smtClean="0">
                <a:latin typeface="Lucida Grande" charset="0"/>
                <a:cs typeface="Lucida Grande" charset="0"/>
                <a:sym typeface="Lucida Grande" charset="0"/>
              </a:rPr>
              <a:t>s get started...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25CC78-7613-49DD-B813-2F9D34DE8F7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449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Detachol is applied to the edge of tape, dressing or device until it is saturated. While gently pulling the tape, dressing or device corner, Detachol is continuously applied as the adhesive is completely removed. The skin is then cleansed with mild soap and water or approved skin cleanser. Detachol is versatile and can be used to remove virtually any dressing, tape, or adhesive residue left behind.  Below described are several common dressings and devices that benefit from effective adhesive removal: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25CC78-7613-49DD-B813-2F9D34DE8F75}"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Alcohol-based adhesive removers can strip the skin of its natural lipids. This can cause irritation, dryness, redness, bleeding, tearing, and hair removal, lowering patient satisfaction and increasing risk of nosocomial infections. </a:t>
            </a:r>
          </a:p>
          <a:p>
            <a:endParaRPr lang="en-US" dirty="0" smtClean="0"/>
          </a:p>
        </p:txBody>
      </p:sp>
      <p:sp>
        <p:nvSpPr>
          <p:cNvPr id="4" name="Slide Number Placeholder 3"/>
          <p:cNvSpPr>
            <a:spLocks noGrp="1"/>
          </p:cNvSpPr>
          <p:nvPr>
            <p:ph type="sldNum" sz="quarter" idx="10"/>
          </p:nvPr>
        </p:nvSpPr>
        <p:spPr/>
        <p:txBody>
          <a:bodyPr/>
          <a:lstStyle/>
          <a:p>
            <a:fld id="{2D25CC78-7613-49DD-B813-2F9D34DE8F7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brief presentation, we will focus our conversation on 3 “segments” of value.  </a:t>
            </a:r>
          </a:p>
          <a:p>
            <a:endParaRPr lang="en-US" baseline="0" dirty="0" smtClean="0"/>
          </a:p>
          <a:p>
            <a:r>
              <a:rPr lang="en-US" dirty="0" smtClean="0"/>
              <a:t>Of</a:t>
            </a:r>
            <a:r>
              <a:rPr lang="en-US" baseline="0" dirty="0" smtClean="0"/>
              <a:t> these, t</a:t>
            </a:r>
            <a:r>
              <a:rPr lang="en-US" dirty="0" smtClean="0"/>
              <a:t>he</a:t>
            </a:r>
            <a:r>
              <a:rPr lang="en-US" baseline="0" dirty="0" smtClean="0"/>
              <a:t> 1</a:t>
            </a:r>
            <a:r>
              <a:rPr lang="en-US" baseline="30000" dirty="0" smtClean="0"/>
              <a:t>st</a:t>
            </a:r>
            <a:r>
              <a:rPr lang="en-US" baseline="0" dirty="0" smtClean="0"/>
              <a:t> segment we are going to focus on is: OUTCOMES</a:t>
            </a:r>
          </a:p>
        </p:txBody>
      </p:sp>
      <p:sp>
        <p:nvSpPr>
          <p:cNvPr id="4" name="Slide Number Placeholder 3"/>
          <p:cNvSpPr>
            <a:spLocks noGrp="1"/>
          </p:cNvSpPr>
          <p:nvPr>
            <p:ph type="sldNum" sz="quarter" idx="10"/>
          </p:nvPr>
        </p:nvSpPr>
        <p:spPr/>
        <p:txBody>
          <a:bodyPr/>
          <a:lstStyle/>
          <a:p>
            <a:fld id="{3D0B92DB-5509-CD49-A760-83FA80FF650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4317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61628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49662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7074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015338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245940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5271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706474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639380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6169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6771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94662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576523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096527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57567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035051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b="1">
                <a:solidFill>
                  <a:srgbClr val="FF66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2A77B9B-2BBE-47C2-9F60-241E0721658C}" type="slidenum">
              <a:rPr lang="en-US" smtClean="0">
                <a:solidFill>
                  <a:prstClr val="black">
                    <a:tint val="75000"/>
                  </a:prstClr>
                </a:solidFill>
              </a:rPr>
              <a:pPr>
                <a:defRPr/>
              </a:pPr>
              <a:t>‹nº›</a:t>
            </a:fld>
            <a:endParaRPr lang="en-US" dirty="0">
              <a:solidFill>
                <a:prstClr val="black">
                  <a:tint val="75000"/>
                </a:prstClr>
              </a:solidFill>
            </a:endParaRPr>
          </a:p>
        </p:txBody>
      </p:sp>
      <p:pic>
        <p:nvPicPr>
          <p:cNvPr id="6" name="Picture 5" descr="Swoosh"/>
          <p:cNvPicPr>
            <a:picLocks noChangeAspect="1" noChangeArrowheads="1"/>
          </p:cNvPicPr>
          <p:nvPr userDrawn="1"/>
        </p:nvPicPr>
        <p:blipFill>
          <a:blip r:embed="rId2" cstate="print"/>
          <a:srcRect/>
          <a:stretch>
            <a:fillRect/>
          </a:stretch>
        </p:blipFill>
        <p:spPr bwMode="auto">
          <a:xfrm>
            <a:off x="152400" y="5236845"/>
            <a:ext cx="1895168" cy="1468755"/>
          </a:xfrm>
          <a:prstGeom prst="rect">
            <a:avLst/>
          </a:prstGeom>
          <a:noFill/>
          <a:ln w="9525">
            <a:noFill/>
            <a:miter lim="800000"/>
            <a:headEnd/>
            <a:tailEnd/>
          </a:ln>
        </p:spPr>
      </p:pic>
    </p:spTree>
    <p:extLst>
      <p:ext uri="{BB962C8B-B14F-4D97-AF65-F5344CB8AC3E}">
        <p14:creationId xmlns:p14="http://schemas.microsoft.com/office/powerpoint/2010/main" val="1737710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40851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88359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68286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57439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09273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05318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201CD-EB50-2648-A28E-6963064E06A9}" type="datetimeFigureOut">
              <a:rPr lang="en-US" smtClean="0">
                <a:solidFill>
                  <a:prstClr val="black">
                    <a:tint val="75000"/>
                  </a:prstClr>
                </a:solidFill>
              </a:rPr>
              <a:pPr/>
              <a:t>11/16/2015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08D4BE7-20CF-B64F-B8CA-E9288A660929}"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95540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DC201CD-EB50-2648-A28E-6963064E06A9}" type="datetimeFigureOut">
              <a:rPr lang="en-US" smtClean="0">
                <a:solidFill>
                  <a:prstClr val="black">
                    <a:tint val="75000"/>
                  </a:prstClr>
                </a:solidFill>
              </a:rPr>
              <a:pPr defTabSz="457200"/>
              <a:t>11/16/2015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08D4BE7-20CF-B64F-B8CA-E9288A660929}" type="slidenum">
              <a:rPr lang="en-US" smtClean="0">
                <a:solidFill>
                  <a:prstClr val="black">
                    <a:tint val="75000"/>
                  </a:prstClr>
                </a:solidFill>
              </a:rPr>
              <a:pPr defTabSz="457200"/>
              <a:t>‹nº›</a:t>
            </a:fld>
            <a:endParaRPr lang="en-US" dirty="0">
              <a:solidFill>
                <a:prstClr val="black">
                  <a:tint val="75000"/>
                </a:prstClr>
              </a:solidFill>
            </a:endParaRPr>
          </a:p>
        </p:txBody>
      </p:sp>
    </p:spTree>
    <p:extLst>
      <p:ext uri="{BB962C8B-B14F-4D97-AF65-F5344CB8AC3E}">
        <p14:creationId xmlns:p14="http://schemas.microsoft.com/office/powerpoint/2010/main" val="3565903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DC201CD-EB50-2648-A28E-6963064E06A9}" type="datetimeFigureOut">
              <a:rPr lang="en-US" smtClean="0">
                <a:solidFill>
                  <a:prstClr val="black">
                    <a:tint val="75000"/>
                  </a:prstClr>
                </a:solidFill>
              </a:rPr>
              <a:pPr defTabSz="457200"/>
              <a:t>11/16/2015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08D4BE7-20CF-B64F-B8CA-E9288A660929}" type="slidenum">
              <a:rPr lang="en-US" smtClean="0">
                <a:solidFill>
                  <a:prstClr val="black">
                    <a:tint val="75000"/>
                  </a:prstClr>
                </a:solidFill>
              </a:rPr>
              <a:pPr defTabSz="457200"/>
              <a:t>‹nº›</a:t>
            </a:fld>
            <a:endParaRPr lang="en-US" dirty="0">
              <a:solidFill>
                <a:prstClr val="black">
                  <a:tint val="75000"/>
                </a:prstClr>
              </a:solidFill>
            </a:endParaRPr>
          </a:p>
        </p:txBody>
      </p:sp>
    </p:spTree>
    <p:extLst>
      <p:ext uri="{BB962C8B-B14F-4D97-AF65-F5344CB8AC3E}">
        <p14:creationId xmlns:p14="http://schemas.microsoft.com/office/powerpoint/2010/main" val="18691536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ogle.com.br/url?sa=i&amp;rct=j&amp;q=&amp;esrc=s&amp;source=images&amp;cd=&amp;cad=rja&amp;uact=8&amp;ved=0CAcQjRxqFQoTCLTw0YHbjckCFYIYkAodQFMNvg&amp;url=http://sites.amarillasinternet.com/jerilex-ecuador/dale.html&amp;bvm=bv.107467506,d.Y2I&amp;psig=AFQjCNEx2x9gtJgFAJCkWmIyXID5PpbYgg&amp;ust=1447514741829071" TargetMode="External"/><Relationship Id="rId5" Type="http://schemas.openxmlformats.org/officeDocument/2006/relationships/image" Target="../media/image8.jpeg"/><Relationship Id="rId4" Type="http://schemas.openxmlformats.org/officeDocument/2006/relationships/hyperlink" Target="http://www.google.com.br/url?sa=i&amp;rct=j&amp;q=&amp;esrc=s&amp;source=images&amp;cd=&amp;cad=rja&amp;uact=8&amp;ved=&amp;url=http://intergastro.blogspot.com/2013/05/no-ig-2013-novidades-na-terapia-por.html&amp;psig=AFQjCNHHz2ueH8hwZR23KQvyddAGmdknOw&amp;ust=144751460220061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gif"/><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44000"/>
                    </a14:imgEffect>
                    <a14:imgEffect>
                      <a14:colorTemperature colorTemp="5300"/>
                    </a14:imgEffect>
                    <a14:imgEffect>
                      <a14:saturation sat="66000"/>
                    </a14:imgEffect>
                    <a14:imgEffect>
                      <a14:brightnessContrast bright="-16000" contrast="4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268760"/>
            <a:ext cx="6858000" cy="2147535"/>
          </a:xfrm>
          <a:effectLst/>
        </p:spPr>
        <p:txBody>
          <a:bodyPr>
            <a:noAutofit/>
          </a:bodyPr>
          <a:lstStyle/>
          <a:p>
            <a:pPr algn="r"/>
            <a:r>
              <a:rPr lang="en-US" sz="7200" b="1" dirty="0" err="1" smtClean="0">
                <a:solidFill>
                  <a:srgbClr val="00B050"/>
                </a:solidFill>
                <a:effectLst>
                  <a:outerShdw blurRad="38100" dist="38100" dir="2700000" algn="tl">
                    <a:srgbClr val="000000">
                      <a:alpha val="43137"/>
                    </a:srgbClr>
                  </a:outerShdw>
                </a:effectLst>
                <a:cs typeface="Times New Roman"/>
              </a:rPr>
              <a:t>Mastisol</a:t>
            </a:r>
            <a:r>
              <a:rPr lang="en-US" sz="7200" b="1" dirty="0" smtClean="0">
                <a:solidFill>
                  <a:srgbClr val="00B050"/>
                </a:solidFill>
                <a:effectLst>
                  <a:outerShdw blurRad="38100" dist="38100" dir="2700000" algn="tl">
                    <a:srgbClr val="000000">
                      <a:alpha val="43137"/>
                    </a:srgbClr>
                  </a:outerShdw>
                </a:effectLst>
                <a:cs typeface="Times New Roman"/>
              </a:rPr>
              <a:t>®</a:t>
            </a:r>
            <a:endParaRPr lang="en-US" sz="7200" b="1" dirty="0">
              <a:solidFill>
                <a:srgbClr val="00B050"/>
              </a:solidFill>
              <a:effectLst>
                <a:outerShdw blurRad="38100" dist="38100" dir="2700000" algn="tl">
                  <a:srgbClr val="000000">
                    <a:alpha val="43137"/>
                  </a:srgbClr>
                </a:outerShdw>
              </a:effectLst>
              <a:latin typeface="Calibri"/>
              <a:cs typeface="Calibri"/>
            </a:endParaRP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6879" y="5503985"/>
            <a:ext cx="2037122" cy="135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441" y="1420348"/>
            <a:ext cx="2430431" cy="215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06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0" y="2209800"/>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accent1"/>
              </a:buClr>
              <a:buSzPct val="75000"/>
              <a:buFont typeface="Wingdings" pitchFamily="2" charset="2"/>
              <a:buChar char="n"/>
              <a:defRPr kumimoji="1" sz="3200">
                <a:solidFill>
                  <a:schemeClr val="tx1"/>
                </a:solidFill>
                <a:latin typeface="Tahoma" pitchFamily="34" charset="0"/>
              </a:defRPr>
            </a:lvl1pPr>
            <a:lvl2pPr marL="742950" indent="-285750" algn="l">
              <a:spcBef>
                <a:spcPct val="20000"/>
              </a:spcBef>
              <a:buClr>
                <a:schemeClr val="accent1"/>
              </a:buClr>
              <a:buSzPct val="75000"/>
              <a:buFont typeface="Wingdings" pitchFamily="2" charset="2"/>
              <a:buChar char="n"/>
              <a:defRPr kumimoji="1" sz="2800">
                <a:solidFill>
                  <a:schemeClr val="tx1"/>
                </a:solidFill>
                <a:latin typeface="Tahoma" pitchFamily="34" charset="0"/>
              </a:defRPr>
            </a:lvl2pPr>
            <a:lvl3pPr marL="1143000" indent="-228600" algn="l">
              <a:spcBef>
                <a:spcPct val="20000"/>
              </a:spcBef>
              <a:buClr>
                <a:schemeClr val="accent1"/>
              </a:buClr>
              <a:buSzPct val="75000"/>
              <a:buFont typeface="Wingdings" pitchFamily="2" charset="2"/>
              <a:buChar char="n"/>
              <a:defRPr kumimoji="1" sz="2400">
                <a:solidFill>
                  <a:schemeClr val="tx1"/>
                </a:solidFill>
                <a:latin typeface="Tahoma" pitchFamily="34" charset="0"/>
              </a:defRPr>
            </a:lvl3pPr>
            <a:lvl4pPr marL="16002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4pPr>
            <a:lvl5pPr marL="20574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en-US" altLang="pt-BR" sz="1800">
              <a:solidFill>
                <a:schemeClr val="folHlink"/>
              </a:solidFill>
              <a:latin typeface="Times New Roman" pitchFamily="18" charset="0"/>
            </a:endParaRPr>
          </a:p>
          <a:p>
            <a:pPr algn="ctr">
              <a:spcBef>
                <a:spcPct val="0"/>
              </a:spcBef>
              <a:buClrTx/>
              <a:buSzTx/>
              <a:buFontTx/>
              <a:buNone/>
            </a:pPr>
            <a:endParaRPr kumimoji="0" lang="en-US" altLang="pt-BR" sz="1800">
              <a:solidFill>
                <a:schemeClr val="folHlink"/>
              </a:solidFill>
              <a:latin typeface="Times New Roman" pitchFamily="18" charset="0"/>
            </a:endParaRPr>
          </a:p>
          <a:p>
            <a:pPr algn="ctr">
              <a:spcBef>
                <a:spcPct val="0"/>
              </a:spcBef>
              <a:buClrTx/>
              <a:buSzTx/>
              <a:buFontTx/>
              <a:buNone/>
            </a:pPr>
            <a:endParaRPr kumimoji="0" lang="en-US" altLang="pt-BR" sz="1800">
              <a:solidFill>
                <a:schemeClr val="folHlink"/>
              </a:solidFill>
              <a:latin typeface="Times New Roman" pitchFamily="18" charset="0"/>
            </a:endParaRPr>
          </a:p>
          <a:p>
            <a:pPr algn="ctr">
              <a:spcBef>
                <a:spcPct val="0"/>
              </a:spcBef>
              <a:buClrTx/>
              <a:buSzTx/>
              <a:buFontTx/>
              <a:buNone/>
            </a:pPr>
            <a:endParaRPr kumimoji="0" lang="en-US" altLang="pt-BR" sz="1800">
              <a:solidFill>
                <a:schemeClr val="folHlink"/>
              </a:solidFill>
              <a:latin typeface="Times New Roman" pitchFamily="18" charset="0"/>
            </a:endParaRPr>
          </a:p>
          <a:p>
            <a:pPr algn="ctr">
              <a:spcBef>
                <a:spcPct val="0"/>
              </a:spcBef>
              <a:buClrTx/>
              <a:buSzTx/>
              <a:buFontTx/>
              <a:buNone/>
            </a:pPr>
            <a:endParaRPr kumimoji="0" lang="en-US" altLang="pt-BR" sz="1800">
              <a:solidFill>
                <a:schemeClr val="folHlink"/>
              </a:solidFill>
              <a:latin typeface="Times New Roman" pitchFamily="18" charset="0"/>
            </a:endParaRPr>
          </a:p>
          <a:p>
            <a:pPr algn="ctr">
              <a:spcBef>
                <a:spcPct val="0"/>
              </a:spcBef>
              <a:buClrTx/>
              <a:buSzTx/>
              <a:buFontTx/>
              <a:buNone/>
            </a:pPr>
            <a:endParaRPr kumimoji="0" lang="en-US" altLang="pt-BR" sz="1800">
              <a:solidFill>
                <a:schemeClr val="folHlink"/>
              </a:solidFill>
              <a:latin typeface="Times New Roman" pitchFamily="18" charset="0"/>
            </a:endParaRPr>
          </a:p>
          <a:p>
            <a:pPr algn="ctr">
              <a:spcBef>
                <a:spcPct val="0"/>
              </a:spcBef>
              <a:buClrTx/>
              <a:buSzTx/>
              <a:buFontTx/>
              <a:buNone/>
            </a:pPr>
            <a:endParaRPr kumimoji="0" lang="en-US" altLang="pt-BR" sz="1800">
              <a:solidFill>
                <a:schemeClr val="folHlink"/>
              </a:solidFill>
              <a:latin typeface="Times New Roman" pitchFamily="18" charset="0"/>
            </a:endParaRPr>
          </a:p>
          <a:p>
            <a:pPr algn="ctr">
              <a:spcBef>
                <a:spcPct val="0"/>
              </a:spcBef>
              <a:buClrTx/>
              <a:buSzTx/>
              <a:buFontTx/>
              <a:buNone/>
            </a:pPr>
            <a:endParaRPr kumimoji="0" lang="en-US" altLang="pt-BR" sz="1800">
              <a:solidFill>
                <a:schemeClr val="folHlink"/>
              </a:solidFill>
              <a:latin typeface="Times New Roman" pitchFamily="18" charset="0"/>
            </a:endParaRPr>
          </a:p>
          <a:p>
            <a:pPr algn="ctr">
              <a:spcBef>
                <a:spcPct val="0"/>
              </a:spcBef>
              <a:buClrTx/>
              <a:buSzTx/>
              <a:buFontTx/>
              <a:buNone/>
            </a:pPr>
            <a:r>
              <a:rPr kumimoji="0" lang="en-US" altLang="pt-BR" sz="1800">
                <a:solidFill>
                  <a:schemeClr val="folHlink"/>
                </a:solidFill>
                <a:latin typeface="Times New Roman" pitchFamily="18" charset="0"/>
              </a:rPr>
              <a:t/>
            </a:r>
            <a:br>
              <a:rPr kumimoji="0" lang="en-US" altLang="pt-BR" sz="1800">
                <a:solidFill>
                  <a:schemeClr val="folHlink"/>
                </a:solidFill>
                <a:latin typeface="Times New Roman" pitchFamily="18" charset="0"/>
              </a:rPr>
            </a:br>
            <a:r>
              <a:rPr kumimoji="0" lang="en-US" altLang="pt-BR" sz="1800">
                <a:solidFill>
                  <a:schemeClr val="folHlink"/>
                </a:solidFill>
                <a:latin typeface="Times New Roman" pitchFamily="18" charset="0"/>
              </a:rPr>
              <a:t/>
            </a:r>
            <a:br>
              <a:rPr kumimoji="0" lang="en-US" altLang="pt-BR" sz="1800">
                <a:solidFill>
                  <a:schemeClr val="folHlink"/>
                </a:solidFill>
                <a:latin typeface="Times New Roman" pitchFamily="18" charset="0"/>
              </a:rPr>
            </a:br>
            <a:endParaRPr kumimoji="0" lang="en-US" altLang="pt-BR" sz="1800">
              <a:solidFill>
                <a:schemeClr val="folHlink"/>
              </a:solidFill>
              <a:latin typeface="Times New Roman" pitchFamily="18" charset="0"/>
            </a:endParaRPr>
          </a:p>
        </p:txBody>
      </p:sp>
      <p:pic>
        <p:nvPicPr>
          <p:cNvPr id="18435" name="Picture 7" descr="_MARCA_bioargo[a p bai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143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Imagem 6" descr="DSC036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78238"/>
            <a:ext cx="18288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37" name="Imagem 7" descr="IMG00094-20120630-155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550" y="1219200"/>
            <a:ext cx="1873250" cy="1404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438" name="CaixaDeTexto 6"/>
          <p:cNvSpPr txBox="1">
            <a:spLocks noChangeArrowheads="1"/>
          </p:cNvSpPr>
          <p:nvPr/>
        </p:nvSpPr>
        <p:spPr bwMode="auto">
          <a:xfrm>
            <a:off x="228600" y="2687638"/>
            <a:ext cx="23018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accent1"/>
              </a:buClr>
              <a:buSzPct val="75000"/>
              <a:buFont typeface="Wingdings" pitchFamily="2" charset="2"/>
              <a:buChar char="n"/>
              <a:defRPr kumimoji="1" sz="3200">
                <a:solidFill>
                  <a:schemeClr val="tx1"/>
                </a:solidFill>
                <a:latin typeface="Tahoma" pitchFamily="34" charset="0"/>
              </a:defRPr>
            </a:lvl1pPr>
            <a:lvl2pPr marL="742950" indent="-285750" algn="l">
              <a:spcBef>
                <a:spcPct val="20000"/>
              </a:spcBef>
              <a:buClr>
                <a:schemeClr val="accent1"/>
              </a:buClr>
              <a:buSzPct val="75000"/>
              <a:buFont typeface="Wingdings" pitchFamily="2" charset="2"/>
              <a:buChar char="n"/>
              <a:defRPr kumimoji="1" sz="2800">
                <a:solidFill>
                  <a:schemeClr val="tx1"/>
                </a:solidFill>
                <a:latin typeface="Tahoma" pitchFamily="34" charset="0"/>
              </a:defRPr>
            </a:lvl2pPr>
            <a:lvl3pPr marL="1143000" indent="-228600" algn="l">
              <a:spcBef>
                <a:spcPct val="20000"/>
              </a:spcBef>
              <a:buClr>
                <a:schemeClr val="accent1"/>
              </a:buClr>
              <a:buSzPct val="75000"/>
              <a:buFont typeface="Wingdings" pitchFamily="2" charset="2"/>
              <a:buChar char="n"/>
              <a:defRPr kumimoji="1" sz="2400">
                <a:solidFill>
                  <a:schemeClr val="tx1"/>
                </a:solidFill>
                <a:latin typeface="Tahoma" pitchFamily="34" charset="0"/>
              </a:defRPr>
            </a:lvl3pPr>
            <a:lvl4pPr marL="16002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4pPr>
            <a:lvl5pPr marL="20574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9pPr>
          </a:lstStyle>
          <a:p>
            <a:pPr algn="r">
              <a:spcBef>
                <a:spcPct val="0"/>
              </a:spcBef>
              <a:buClrTx/>
              <a:buSzTx/>
              <a:buFontTx/>
              <a:buNone/>
            </a:pPr>
            <a:r>
              <a:rPr kumimoji="0" lang="en-US" altLang="pt-BR" sz="1100">
                <a:solidFill>
                  <a:schemeClr val="folHlink"/>
                </a:solidFill>
                <a:latin typeface="Times New Roman" pitchFamily="18" charset="0"/>
              </a:rPr>
              <a:t>Rio de Janeiro: </a:t>
            </a:r>
            <a:r>
              <a:rPr kumimoji="0" lang="en-US" altLang="pt-BR" sz="1100">
                <a:solidFill>
                  <a:schemeClr val="folHlink"/>
                </a:solidFill>
                <a:latin typeface="Times New Roman" pitchFamily="18" charset="0"/>
                <a:sym typeface="Wingdings" pitchFamily="2" charset="2"/>
              </a:rPr>
              <a:t> </a:t>
            </a:r>
            <a:r>
              <a:rPr kumimoji="0" lang="en-US" altLang="pt-BR" sz="1100">
                <a:solidFill>
                  <a:schemeClr val="folHlink"/>
                </a:solidFill>
                <a:latin typeface="Times New Roman" pitchFamily="18" charset="0"/>
              </a:rPr>
              <a:t>+55 21 2621-5565</a:t>
            </a:r>
            <a:endParaRPr kumimoji="0" lang="pt-BR" altLang="pt-BR" sz="1100">
              <a:latin typeface="Times New Roman" pitchFamily="18" charset="0"/>
            </a:endParaRPr>
          </a:p>
        </p:txBody>
      </p:sp>
      <p:sp>
        <p:nvSpPr>
          <p:cNvPr id="18439" name="CaixaDeTexto 7"/>
          <p:cNvSpPr txBox="1">
            <a:spLocks noChangeArrowheads="1"/>
          </p:cNvSpPr>
          <p:nvPr/>
        </p:nvSpPr>
        <p:spPr bwMode="auto">
          <a:xfrm>
            <a:off x="330200" y="5126038"/>
            <a:ext cx="2051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accent1"/>
              </a:buClr>
              <a:buSzPct val="75000"/>
              <a:buFont typeface="Wingdings" pitchFamily="2" charset="2"/>
              <a:buChar char="n"/>
              <a:defRPr kumimoji="1" sz="3200">
                <a:solidFill>
                  <a:schemeClr val="tx1"/>
                </a:solidFill>
                <a:latin typeface="Tahoma" pitchFamily="34" charset="0"/>
              </a:defRPr>
            </a:lvl1pPr>
            <a:lvl2pPr marL="742950" indent="-285750" algn="l">
              <a:spcBef>
                <a:spcPct val="20000"/>
              </a:spcBef>
              <a:buClr>
                <a:schemeClr val="accent1"/>
              </a:buClr>
              <a:buSzPct val="75000"/>
              <a:buFont typeface="Wingdings" pitchFamily="2" charset="2"/>
              <a:buChar char="n"/>
              <a:defRPr kumimoji="1" sz="2800">
                <a:solidFill>
                  <a:schemeClr val="tx1"/>
                </a:solidFill>
                <a:latin typeface="Tahoma" pitchFamily="34" charset="0"/>
              </a:defRPr>
            </a:lvl2pPr>
            <a:lvl3pPr marL="1143000" indent="-228600" algn="l">
              <a:spcBef>
                <a:spcPct val="20000"/>
              </a:spcBef>
              <a:buClr>
                <a:schemeClr val="accent1"/>
              </a:buClr>
              <a:buSzPct val="75000"/>
              <a:buFont typeface="Wingdings" pitchFamily="2" charset="2"/>
              <a:buChar char="n"/>
              <a:defRPr kumimoji="1" sz="2400">
                <a:solidFill>
                  <a:schemeClr val="tx1"/>
                </a:solidFill>
                <a:latin typeface="Tahoma" pitchFamily="34" charset="0"/>
              </a:defRPr>
            </a:lvl3pPr>
            <a:lvl4pPr marL="16002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4pPr>
            <a:lvl5pPr marL="20574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9pPr>
          </a:lstStyle>
          <a:p>
            <a:pPr algn="r">
              <a:spcBef>
                <a:spcPct val="0"/>
              </a:spcBef>
              <a:buClrTx/>
              <a:buSzTx/>
              <a:buFontTx/>
              <a:buNone/>
            </a:pPr>
            <a:r>
              <a:rPr kumimoji="0" lang="en-US" altLang="pt-BR" sz="1100">
                <a:solidFill>
                  <a:schemeClr val="folHlink"/>
                </a:solidFill>
                <a:latin typeface="Times New Roman" pitchFamily="18" charset="0"/>
              </a:rPr>
              <a:t>Nova York:  </a:t>
            </a:r>
            <a:r>
              <a:rPr kumimoji="0" lang="en-US" altLang="pt-BR" sz="1100">
                <a:solidFill>
                  <a:schemeClr val="folHlink"/>
                </a:solidFill>
                <a:latin typeface="Times New Roman" pitchFamily="18" charset="0"/>
                <a:sym typeface="Wingdings" pitchFamily="2" charset="2"/>
              </a:rPr>
              <a:t></a:t>
            </a:r>
            <a:r>
              <a:rPr kumimoji="0" lang="en-US" altLang="pt-BR" sz="1100">
                <a:solidFill>
                  <a:schemeClr val="folHlink"/>
                </a:solidFill>
                <a:latin typeface="Times New Roman" pitchFamily="18" charset="0"/>
              </a:rPr>
              <a:t>+1 716 568-4733</a:t>
            </a:r>
          </a:p>
        </p:txBody>
      </p:sp>
      <p:sp>
        <p:nvSpPr>
          <p:cNvPr id="18440" name="CaixaDeTexto 8"/>
          <p:cNvSpPr txBox="1">
            <a:spLocks noChangeArrowheads="1"/>
          </p:cNvSpPr>
          <p:nvPr/>
        </p:nvSpPr>
        <p:spPr bwMode="auto">
          <a:xfrm>
            <a:off x="276225" y="5867400"/>
            <a:ext cx="12477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accent1"/>
              </a:buClr>
              <a:buSzPct val="75000"/>
              <a:buFont typeface="Wingdings" pitchFamily="2" charset="2"/>
              <a:buChar char="n"/>
              <a:defRPr kumimoji="1" sz="3200">
                <a:solidFill>
                  <a:schemeClr val="tx1"/>
                </a:solidFill>
                <a:latin typeface="Tahoma" pitchFamily="34" charset="0"/>
              </a:defRPr>
            </a:lvl1pPr>
            <a:lvl2pPr marL="742950" indent="-285750" algn="l">
              <a:spcBef>
                <a:spcPct val="20000"/>
              </a:spcBef>
              <a:buClr>
                <a:schemeClr val="accent1"/>
              </a:buClr>
              <a:buSzPct val="75000"/>
              <a:buFont typeface="Wingdings" pitchFamily="2" charset="2"/>
              <a:buChar char="n"/>
              <a:defRPr kumimoji="1" sz="2800">
                <a:solidFill>
                  <a:schemeClr val="tx1"/>
                </a:solidFill>
                <a:latin typeface="Tahoma" pitchFamily="34" charset="0"/>
              </a:defRPr>
            </a:lvl2pPr>
            <a:lvl3pPr marL="1143000" indent="-228600" algn="l">
              <a:spcBef>
                <a:spcPct val="20000"/>
              </a:spcBef>
              <a:buClr>
                <a:schemeClr val="accent1"/>
              </a:buClr>
              <a:buSzPct val="75000"/>
              <a:buFont typeface="Wingdings" pitchFamily="2" charset="2"/>
              <a:buChar char="n"/>
              <a:defRPr kumimoji="1" sz="2400">
                <a:solidFill>
                  <a:schemeClr val="tx1"/>
                </a:solidFill>
                <a:latin typeface="Tahoma" pitchFamily="34" charset="0"/>
              </a:defRPr>
            </a:lvl3pPr>
            <a:lvl4pPr marL="16002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4pPr>
            <a:lvl5pPr marL="20574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9pPr>
          </a:lstStyle>
          <a:p>
            <a:pPr algn="r">
              <a:spcBef>
                <a:spcPct val="0"/>
              </a:spcBef>
              <a:buClrTx/>
              <a:buSzTx/>
              <a:buFontTx/>
              <a:buNone/>
            </a:pPr>
            <a:r>
              <a:rPr kumimoji="0" lang="en-US" altLang="pt-BR" sz="1100">
                <a:solidFill>
                  <a:schemeClr val="folHlink"/>
                </a:solidFill>
                <a:latin typeface="Times New Roman" pitchFamily="18" charset="0"/>
              </a:rPr>
              <a:t>www.bioargo.com</a:t>
            </a:r>
            <a:br>
              <a:rPr kumimoji="0" lang="en-US" altLang="pt-BR" sz="1100">
                <a:solidFill>
                  <a:schemeClr val="folHlink"/>
                </a:solidFill>
                <a:latin typeface="Times New Roman" pitchFamily="18" charset="0"/>
              </a:rPr>
            </a:br>
            <a:r>
              <a:rPr kumimoji="0" lang="en-US" altLang="pt-BR" sz="1100">
                <a:solidFill>
                  <a:schemeClr val="folHlink"/>
                </a:solidFill>
                <a:latin typeface="Times New Roman" pitchFamily="18" charset="0"/>
              </a:rPr>
              <a:t>info@bioargo.com</a:t>
            </a:r>
            <a:endParaRPr kumimoji="0" lang="pt-BR" altLang="pt-BR" sz="1100">
              <a:latin typeface="Times New Roman" pitchFamily="18" charset="0"/>
            </a:endParaRPr>
          </a:p>
        </p:txBody>
      </p:sp>
      <p:sp>
        <p:nvSpPr>
          <p:cNvPr id="18441" name="Retângulo 9"/>
          <p:cNvSpPr>
            <a:spLocks noChangeArrowheads="1"/>
          </p:cNvSpPr>
          <p:nvPr/>
        </p:nvSpPr>
        <p:spPr bwMode="auto">
          <a:xfrm>
            <a:off x="2915816" y="831850"/>
            <a:ext cx="578356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lr>
                <a:schemeClr val="accent1"/>
              </a:buClr>
              <a:buSzPct val="75000"/>
              <a:buFont typeface="Wingdings" pitchFamily="2" charset="2"/>
              <a:buChar char="n"/>
              <a:defRPr kumimoji="1" sz="3200">
                <a:solidFill>
                  <a:schemeClr val="tx1"/>
                </a:solidFill>
                <a:latin typeface="Tahoma" pitchFamily="34" charset="0"/>
              </a:defRPr>
            </a:lvl1pPr>
            <a:lvl2pPr marL="742950" indent="-285750" algn="l">
              <a:spcBef>
                <a:spcPct val="20000"/>
              </a:spcBef>
              <a:buClr>
                <a:schemeClr val="accent1"/>
              </a:buClr>
              <a:buSzPct val="75000"/>
              <a:buFont typeface="Wingdings" pitchFamily="2" charset="2"/>
              <a:buChar char="n"/>
              <a:defRPr kumimoji="1" sz="2800">
                <a:solidFill>
                  <a:schemeClr val="tx1"/>
                </a:solidFill>
                <a:latin typeface="Tahoma" pitchFamily="34" charset="0"/>
              </a:defRPr>
            </a:lvl2pPr>
            <a:lvl3pPr marL="1143000" indent="-228600" algn="l">
              <a:spcBef>
                <a:spcPct val="20000"/>
              </a:spcBef>
              <a:buClr>
                <a:schemeClr val="accent1"/>
              </a:buClr>
              <a:buSzPct val="75000"/>
              <a:buFont typeface="Wingdings" pitchFamily="2" charset="2"/>
              <a:buChar char="n"/>
              <a:defRPr kumimoji="1" sz="2400">
                <a:solidFill>
                  <a:schemeClr val="tx1"/>
                </a:solidFill>
                <a:latin typeface="Tahoma" pitchFamily="34" charset="0"/>
              </a:defRPr>
            </a:lvl3pPr>
            <a:lvl4pPr marL="16002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4pPr>
            <a:lvl5pPr marL="20574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9pPr>
          </a:lstStyle>
          <a:p>
            <a:pPr>
              <a:lnSpc>
                <a:spcPct val="200000"/>
              </a:lnSpc>
              <a:spcBef>
                <a:spcPct val="0"/>
              </a:spcBef>
              <a:buClrTx/>
              <a:buSzTx/>
              <a:buFontTx/>
              <a:buNone/>
            </a:pPr>
            <a:r>
              <a:rPr kumimoji="0" lang="pt-BR" altLang="pt-BR" sz="1400" dirty="0">
                <a:latin typeface="+mj-lt"/>
              </a:rPr>
              <a:t>Bioargo </a:t>
            </a:r>
            <a:r>
              <a:rPr kumimoji="0" lang="pt-BR" altLang="pt-BR" sz="1400" dirty="0" err="1">
                <a:latin typeface="+mj-lt"/>
              </a:rPr>
              <a:t>Group</a:t>
            </a:r>
            <a:r>
              <a:rPr kumimoji="0" lang="pt-BR" altLang="pt-BR" sz="1400" dirty="0">
                <a:latin typeface="+mj-lt"/>
              </a:rPr>
              <a:t> é formado por empresas de desenvolvimento de negócios internacionais, através de escritórios no Rio de Janeiro e Nova York, além de rede de fabricantes, distribuidores, e representantes comerciais. </a:t>
            </a:r>
          </a:p>
          <a:p>
            <a:pPr>
              <a:lnSpc>
                <a:spcPct val="200000"/>
              </a:lnSpc>
              <a:spcBef>
                <a:spcPct val="0"/>
              </a:spcBef>
              <a:buClrTx/>
              <a:buSzTx/>
              <a:buFontTx/>
              <a:buNone/>
            </a:pPr>
            <a:endParaRPr kumimoji="0" lang="pt-BR" altLang="pt-BR" sz="1400" dirty="0">
              <a:latin typeface="+mj-lt"/>
            </a:endParaRPr>
          </a:p>
          <a:p>
            <a:pPr>
              <a:lnSpc>
                <a:spcPct val="200000"/>
              </a:lnSpc>
              <a:spcBef>
                <a:spcPct val="0"/>
              </a:spcBef>
              <a:buClrTx/>
              <a:buSzTx/>
              <a:buFontTx/>
              <a:buNone/>
            </a:pPr>
            <a:r>
              <a:rPr kumimoji="0" lang="pt-BR" altLang="pt-BR" sz="1400" b="1" dirty="0">
                <a:latin typeface="+mj-lt"/>
              </a:rPr>
              <a:t>O foco do grupo no Brasil é a importação de produtos inovadores, de alta qualidade, sucesso no país de origem e que tragam soluções inteligentes na área médico-hospitalar.</a:t>
            </a:r>
          </a:p>
          <a:p>
            <a:pPr>
              <a:lnSpc>
                <a:spcPct val="200000"/>
              </a:lnSpc>
              <a:spcBef>
                <a:spcPct val="0"/>
              </a:spcBef>
              <a:buClrTx/>
              <a:buSzTx/>
              <a:buFontTx/>
              <a:buNone/>
            </a:pPr>
            <a:endParaRPr kumimoji="0" lang="pt-BR" altLang="pt-BR" sz="1400" dirty="0">
              <a:latin typeface="+mj-lt"/>
            </a:endParaRPr>
          </a:p>
          <a:p>
            <a:pPr>
              <a:lnSpc>
                <a:spcPct val="200000"/>
              </a:lnSpc>
              <a:spcBef>
                <a:spcPct val="0"/>
              </a:spcBef>
              <a:buClrTx/>
              <a:buSzTx/>
              <a:buFontTx/>
              <a:buNone/>
            </a:pPr>
            <a:r>
              <a:rPr kumimoji="0" lang="pt-BR" altLang="pt-BR" sz="1400" dirty="0">
                <a:latin typeface="+mj-lt"/>
              </a:rPr>
              <a:t>A Bioargo Comercial LTDA é a importadora, distribuidora e representante legal dos produtos </a:t>
            </a:r>
            <a:r>
              <a:rPr kumimoji="0" lang="pt-BR" altLang="pt-BR" sz="1400" b="1" dirty="0" err="1" smtClean="0">
                <a:latin typeface="+mj-lt"/>
              </a:rPr>
              <a:t>Detachol</a:t>
            </a:r>
            <a:r>
              <a:rPr kumimoji="0" lang="pt-BR" altLang="pt-BR" sz="1400" dirty="0" smtClean="0">
                <a:latin typeface="+mj-lt"/>
              </a:rPr>
              <a:t>®</a:t>
            </a:r>
            <a:r>
              <a:rPr kumimoji="0" lang="pt-BR" altLang="pt-BR" sz="1400" b="1" dirty="0" smtClean="0">
                <a:latin typeface="+mj-lt"/>
              </a:rPr>
              <a:t> e Mastisol</a:t>
            </a:r>
            <a:r>
              <a:rPr kumimoji="0" lang="pt-BR" altLang="pt-BR" sz="1400" dirty="0" smtClean="0">
                <a:latin typeface="+mj-lt"/>
              </a:rPr>
              <a:t>® </a:t>
            </a:r>
            <a:r>
              <a:rPr kumimoji="0" lang="pt-BR" altLang="pt-BR" sz="1400" dirty="0">
                <a:latin typeface="+mj-lt"/>
              </a:rPr>
              <a:t>no Brasil.</a:t>
            </a:r>
            <a:endParaRPr kumimoji="0" lang="en-US" altLang="pt-BR" sz="1400" dirty="0">
              <a:latin typeface="+mj-lt"/>
            </a:endParaRPr>
          </a:p>
        </p:txBody>
      </p:sp>
    </p:spTree>
    <p:extLst>
      <p:ext uri="{BB962C8B-B14F-4D97-AF65-F5344CB8AC3E}">
        <p14:creationId xmlns:p14="http://schemas.microsoft.com/office/powerpoint/2010/main" val="2451744647"/>
      </p:ext>
    </p:extLst>
  </p:cSld>
  <p:clrMapOvr>
    <a:masterClrMapping/>
  </p:clrMapOvr>
  <p:transition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382074"/>
            <a:ext cx="8229600" cy="1752600"/>
          </a:xfrm>
        </p:spPr>
        <p:txBody>
          <a:bodyPr>
            <a:normAutofit/>
          </a:bodyPr>
          <a:lstStyle/>
          <a:p>
            <a:r>
              <a:rPr lang="en-US" b="1" dirty="0" smtClean="0">
                <a:solidFill>
                  <a:srgbClr val="00B050"/>
                </a:solidFill>
                <a:effectLst>
                  <a:outerShdw blurRad="38100" dist="38100" dir="2700000" algn="tl">
                    <a:srgbClr val="000000">
                      <a:alpha val="43137"/>
                    </a:srgbClr>
                  </a:outerShdw>
                </a:effectLst>
              </a:rPr>
              <a:t>Adesivo Líquido Mastisol®</a:t>
            </a:r>
            <a:br>
              <a:rPr lang="en-US" b="1" dirty="0" smtClean="0">
                <a:solidFill>
                  <a:srgbClr val="00B050"/>
                </a:solidFill>
                <a:effectLst>
                  <a:outerShdw blurRad="38100" dist="38100" dir="2700000" algn="tl">
                    <a:srgbClr val="000000">
                      <a:alpha val="43137"/>
                    </a:srgbClr>
                  </a:outerShdw>
                </a:effectLst>
              </a:rPr>
            </a:br>
            <a:endParaRPr lang="en-US" b="1" dirty="0">
              <a:solidFill>
                <a:srgbClr val="00B050"/>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709" y="5638801"/>
            <a:ext cx="183429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mstahl\Pictures\0523 Family Bottles+Carton_HiRes.jpg"/>
          <p:cNvPicPr>
            <a:picLocks noChangeAspect="1" noChangeArrowheads="1"/>
          </p:cNvPicPr>
          <p:nvPr/>
        </p:nvPicPr>
        <p:blipFill>
          <a:blip r:embed="rId3" cstate="print"/>
          <a:srcRect/>
          <a:stretch>
            <a:fillRect/>
          </a:stretch>
        </p:blipFill>
        <p:spPr bwMode="auto">
          <a:xfrm>
            <a:off x="2104759" y="1865811"/>
            <a:ext cx="5007670" cy="3429000"/>
          </a:xfrm>
          <a:prstGeom prst="rect">
            <a:avLst/>
          </a:prstGeom>
          <a:noFill/>
        </p:spPr>
      </p:pic>
    </p:spTree>
    <p:extLst>
      <p:ext uri="{BB962C8B-B14F-4D97-AF65-F5344CB8AC3E}">
        <p14:creationId xmlns:p14="http://schemas.microsoft.com/office/powerpoint/2010/main" val="249097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2158"/>
            <a:ext cx="8229600" cy="1143000"/>
          </a:xfrm>
        </p:spPr>
        <p:txBody>
          <a:bodyPr/>
          <a:lstStyle/>
          <a:p>
            <a:r>
              <a:rPr lang="en-US" b="1" dirty="0" err="1" smtClean="0">
                <a:solidFill>
                  <a:srgbClr val="00B050"/>
                </a:solidFill>
                <a:effectLst>
                  <a:outerShdw blurRad="38100" dist="38100" dir="2700000" algn="tl">
                    <a:srgbClr val="000000">
                      <a:alpha val="43137"/>
                    </a:srgbClr>
                  </a:outerShdw>
                </a:effectLst>
                <a:cs typeface="Calibri"/>
              </a:rPr>
              <a:t>Mastisol</a:t>
            </a:r>
            <a:r>
              <a:rPr lang="en-US" b="1" dirty="0" smtClean="0">
                <a:solidFill>
                  <a:srgbClr val="00B050"/>
                </a:solidFill>
                <a:effectLst>
                  <a:outerShdw blurRad="38100" dist="38100" dir="2700000" algn="tl">
                    <a:srgbClr val="000000">
                      <a:alpha val="43137"/>
                    </a:srgbClr>
                  </a:outerShdw>
                </a:effectLst>
                <a:cs typeface="Calibri"/>
              </a:rPr>
              <a:t>® - </a:t>
            </a:r>
            <a:r>
              <a:rPr lang="en-US" b="1" dirty="0" err="1" smtClean="0">
                <a:solidFill>
                  <a:srgbClr val="00B050"/>
                </a:solidFill>
                <a:effectLst>
                  <a:outerShdw blurRad="38100" dist="38100" dir="2700000" algn="tl">
                    <a:srgbClr val="000000">
                      <a:alpha val="43137"/>
                    </a:srgbClr>
                  </a:outerShdw>
                </a:effectLst>
                <a:cs typeface="Calibri"/>
              </a:rPr>
              <a:t>Indica</a:t>
            </a:r>
            <a:r>
              <a:rPr lang="pt-BR" b="1" dirty="0">
                <a:solidFill>
                  <a:srgbClr val="00B050"/>
                </a:solidFill>
                <a:effectLst>
                  <a:outerShdw blurRad="38100" dist="38100" dir="2700000" algn="tl">
                    <a:srgbClr val="000000">
                      <a:alpha val="43137"/>
                    </a:srgbClr>
                  </a:outerShdw>
                </a:effectLst>
              </a:rPr>
              <a:t>ç</a:t>
            </a:r>
            <a:r>
              <a:rPr lang="en-US" b="1" dirty="0" err="1" smtClean="0">
                <a:solidFill>
                  <a:srgbClr val="00B050"/>
                </a:solidFill>
                <a:effectLst>
                  <a:outerShdw blurRad="38100" dist="38100" dir="2700000" algn="tl">
                    <a:srgbClr val="000000">
                      <a:alpha val="43137"/>
                    </a:srgbClr>
                  </a:outerShdw>
                </a:effectLst>
                <a:cs typeface="Calibri"/>
              </a:rPr>
              <a:t>ões</a:t>
            </a:r>
            <a:endParaRPr lang="en-US" b="1" dirty="0">
              <a:solidFill>
                <a:srgbClr val="00B050"/>
              </a:solidFill>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6647" y="1085116"/>
            <a:ext cx="2503560" cy="17678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3491880" y="1916666"/>
            <a:ext cx="5486400" cy="461665"/>
          </a:xfrm>
          <a:prstGeom prst="rect">
            <a:avLst/>
          </a:prstGeom>
          <a:noFill/>
        </p:spPr>
        <p:txBody>
          <a:bodyPr wrap="square" rtlCol="0">
            <a:spAutoFit/>
          </a:bodyPr>
          <a:lstStyle/>
          <a:p>
            <a:r>
              <a:rPr lang="en-US" sz="2400" dirty="0" err="1" smtClean="0"/>
              <a:t>Curativos</a:t>
            </a:r>
            <a:r>
              <a:rPr lang="en-US" sz="2400" dirty="0" smtClean="0"/>
              <a:t> para catéter</a:t>
            </a:r>
            <a:endParaRPr lang="pt-BR" sz="2400" dirty="0"/>
          </a:p>
        </p:txBody>
      </p:sp>
      <p:sp>
        <p:nvSpPr>
          <p:cNvPr id="6" name="Retângulo 5"/>
          <p:cNvSpPr/>
          <p:nvPr/>
        </p:nvSpPr>
        <p:spPr>
          <a:xfrm>
            <a:off x="3275856" y="3700482"/>
            <a:ext cx="5145448" cy="830997"/>
          </a:xfrm>
          <a:prstGeom prst="rect">
            <a:avLst/>
          </a:prstGeom>
        </p:spPr>
        <p:txBody>
          <a:bodyPr wrap="none">
            <a:spAutoFit/>
          </a:bodyPr>
          <a:lstStyle/>
          <a:p>
            <a:r>
              <a:rPr lang="pt-BR" sz="2400" dirty="0" smtClean="0"/>
              <a:t>Curativos NPWP (Terapia </a:t>
            </a:r>
            <a:r>
              <a:rPr lang="pt-BR" sz="2400" dirty="0"/>
              <a:t>de feridas por </a:t>
            </a:r>
            <a:endParaRPr lang="pt-BR" sz="2400" dirty="0" smtClean="0"/>
          </a:p>
          <a:p>
            <a:r>
              <a:rPr lang="pt-BR" sz="2400" dirty="0" smtClean="0"/>
              <a:t>pressão negativa)</a:t>
            </a:r>
            <a:endParaRPr lang="pt-BR" sz="2400" dirty="0"/>
          </a:p>
        </p:txBody>
      </p:sp>
      <p:sp>
        <p:nvSpPr>
          <p:cNvPr id="7" name="Retângulo 6"/>
          <p:cNvSpPr/>
          <p:nvPr/>
        </p:nvSpPr>
        <p:spPr>
          <a:xfrm>
            <a:off x="3131840" y="5819327"/>
            <a:ext cx="2557367" cy="461665"/>
          </a:xfrm>
          <a:prstGeom prst="rect">
            <a:avLst/>
          </a:prstGeom>
        </p:spPr>
        <p:txBody>
          <a:bodyPr wrap="none">
            <a:spAutoFit/>
          </a:bodyPr>
          <a:lstStyle/>
          <a:p>
            <a:r>
              <a:rPr lang="pt-BR" sz="2400" dirty="0" smtClean="0"/>
              <a:t>Tubo endotraqueal</a:t>
            </a:r>
            <a:endParaRPr lang="pt-BR" sz="2400" dirty="0"/>
          </a:p>
        </p:txBody>
      </p:sp>
      <p:pic>
        <p:nvPicPr>
          <p:cNvPr id="4098" name="Picture 2" descr="http://1.bp.blogspot.com/-thz-7A9b9VQ/UZyy0dlkTJI/AAAAAAAAAzQ/pNQtAd9dPaA/s1600/simposio+KCI.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057694"/>
            <a:ext cx="2232248" cy="16969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mawebs.com/storage/photos/j53bj41bjjgb.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700" y="4977339"/>
            <a:ext cx="1954100" cy="179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880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11" y="744457"/>
            <a:ext cx="3362830" cy="23855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4788024" y="1727755"/>
            <a:ext cx="5679831" cy="523220"/>
          </a:xfrm>
          <a:prstGeom prst="rect">
            <a:avLst/>
          </a:prstGeom>
          <a:noFill/>
        </p:spPr>
        <p:txBody>
          <a:bodyPr wrap="square" rtlCol="0">
            <a:spAutoFit/>
          </a:bodyPr>
          <a:lstStyle/>
          <a:p>
            <a:r>
              <a:rPr lang="en-US" sz="2800" dirty="0" smtClean="0"/>
              <a:t>Sonda nasogástrica</a:t>
            </a:r>
            <a:endParaRPr lang="pt-BR" sz="2800" dirty="0"/>
          </a:p>
        </p:txBody>
      </p:sp>
      <p:sp>
        <p:nvSpPr>
          <p:cNvPr id="5" name="Retângulo 4"/>
          <p:cNvSpPr/>
          <p:nvPr/>
        </p:nvSpPr>
        <p:spPr>
          <a:xfrm>
            <a:off x="4211960" y="4869160"/>
            <a:ext cx="3618042" cy="523220"/>
          </a:xfrm>
          <a:prstGeom prst="rect">
            <a:avLst/>
          </a:prstGeom>
        </p:spPr>
        <p:txBody>
          <a:bodyPr wrap="none">
            <a:spAutoFit/>
          </a:bodyPr>
          <a:lstStyle/>
          <a:p>
            <a:r>
              <a:rPr lang="pt-BR" sz="2800" dirty="0" smtClean="0"/>
              <a:t>Curativos  periféricos IV</a:t>
            </a:r>
            <a:endParaRPr lang="pt-BR" sz="28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43" y="3510018"/>
            <a:ext cx="3214717" cy="271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43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p:cNvSpPr txBox="1">
            <a:spLocks/>
          </p:cNvSpPr>
          <p:nvPr/>
        </p:nvSpPr>
        <p:spPr>
          <a:xfrm>
            <a:off x="304800" y="116632"/>
            <a:ext cx="8610600" cy="469549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pt-BR" sz="12800" b="1" dirty="0" smtClean="0">
                <a:solidFill>
                  <a:srgbClr val="F79646">
                    <a:lumMod val="75000"/>
                  </a:srgbClr>
                </a:solidFill>
                <a:effectLst>
                  <a:outerShdw blurRad="38100" dist="38100" dir="2700000" algn="tl">
                    <a:srgbClr val="000000">
                      <a:alpha val="43137"/>
                    </a:srgbClr>
                  </a:outerShdw>
                </a:effectLst>
              </a:rPr>
              <a:t>    </a:t>
            </a:r>
            <a:r>
              <a:rPr lang="pt-BR" sz="12800" b="1" dirty="0" smtClean="0">
                <a:solidFill>
                  <a:srgbClr val="00B050"/>
                </a:solidFill>
                <a:effectLst>
                  <a:outerShdw blurRad="38100" dist="38100" dir="2700000" algn="tl">
                    <a:srgbClr val="000000">
                      <a:alpha val="43137"/>
                    </a:srgbClr>
                  </a:outerShdw>
                </a:effectLst>
              </a:rPr>
              <a:t>Mastisol</a:t>
            </a:r>
            <a:r>
              <a:rPr lang="en-US" sz="12800" b="1" dirty="0" smtClean="0">
                <a:solidFill>
                  <a:srgbClr val="00B050"/>
                </a:solidFill>
              </a:rPr>
              <a:t>®</a:t>
            </a:r>
            <a:r>
              <a:rPr lang="pt-BR" sz="12800" b="1" dirty="0" smtClean="0">
                <a:solidFill>
                  <a:srgbClr val="00B050"/>
                </a:solidFill>
                <a:effectLst>
                  <a:outerShdw blurRad="38100" dist="38100" dir="2700000" algn="tl">
                    <a:srgbClr val="000000">
                      <a:alpha val="43137"/>
                    </a:srgbClr>
                  </a:outerShdw>
                </a:effectLst>
              </a:rPr>
              <a:t> é um adesivo líquido não irritante de uso tópico aplicado na pele íntegra para reforçar a fixação de curativos.</a:t>
            </a:r>
          </a:p>
          <a:p>
            <a:pPr algn="ctr">
              <a:buFont typeface="Arial"/>
              <a:buNone/>
            </a:pPr>
            <a:endParaRPr lang="pt-BR" sz="4800" dirty="0" smtClean="0">
              <a:solidFill>
                <a:srgbClr val="F79646">
                  <a:lumMod val="75000"/>
                </a:srgbClr>
              </a:solidFill>
            </a:endParaRPr>
          </a:p>
          <a:p>
            <a:pPr algn="just">
              <a:buFontTx/>
              <a:buChar char="-"/>
            </a:pPr>
            <a:r>
              <a:rPr lang="pt-BR" sz="10400" dirty="0" smtClean="0">
                <a:solidFill>
                  <a:prstClr val="black"/>
                </a:solidFill>
              </a:rPr>
              <a:t>Sem látex.</a:t>
            </a:r>
          </a:p>
          <a:p>
            <a:pPr algn="just">
              <a:buFontTx/>
              <a:buChar char="-"/>
            </a:pPr>
            <a:endParaRPr lang="pt-BR" dirty="0" smtClean="0">
              <a:solidFill>
                <a:prstClr val="black"/>
              </a:solidFill>
            </a:endParaRPr>
          </a:p>
          <a:p>
            <a:pPr marL="0" indent="0" algn="just">
              <a:buNone/>
            </a:pPr>
            <a:r>
              <a:rPr lang="pt-BR" sz="10400" dirty="0" smtClean="0">
                <a:solidFill>
                  <a:prstClr val="black"/>
                </a:solidFill>
              </a:rPr>
              <a:t>- Mastisol melhora o desempenho do adesivo de vários curativos e dispositivos oclusivos.</a:t>
            </a:r>
            <a:endParaRPr lang="pt-BR" sz="800" dirty="0" smtClean="0">
              <a:solidFill>
                <a:prstClr val="black"/>
              </a:solidFill>
            </a:endParaRPr>
          </a:p>
          <a:p>
            <a:pPr algn="just">
              <a:buFontTx/>
              <a:buChar char="-"/>
            </a:pPr>
            <a:endParaRPr lang="pt-BR" dirty="0" smtClean="0">
              <a:solidFill>
                <a:prstClr val="black"/>
              </a:solidFill>
            </a:endParaRPr>
          </a:p>
          <a:p>
            <a:pPr marL="0" indent="0" algn="just">
              <a:buFont typeface="Arial"/>
              <a:buNone/>
            </a:pPr>
            <a:r>
              <a:rPr lang="pt-BR" sz="10400" dirty="0" smtClean="0">
                <a:solidFill>
                  <a:prstClr val="black"/>
                </a:solidFill>
              </a:rPr>
              <a:t>- Minimiza o risco de infecção, criando uma barreira duradoura oclusiva ao curativo, especialmente em torno dos locais CVC. </a:t>
            </a:r>
          </a:p>
          <a:p>
            <a:pPr marL="0" indent="0">
              <a:buFont typeface="Arial"/>
              <a:buNone/>
            </a:pPr>
            <a:endParaRPr lang="pt-BR" sz="11200" dirty="0" smtClean="0">
              <a:solidFill>
                <a:prstClr val="black"/>
              </a:solidFill>
            </a:endParaRPr>
          </a:p>
          <a:p>
            <a:pPr>
              <a:buFont typeface="Arial"/>
              <a:buNone/>
            </a:pPr>
            <a:endParaRPr lang="en-US" sz="2800" dirty="0" smtClean="0">
              <a:solidFill>
                <a:prstClr val="black"/>
              </a:solidFill>
            </a:endParaRPr>
          </a:p>
        </p:txBody>
      </p:sp>
      <p:pic>
        <p:nvPicPr>
          <p:cNvPr id="5" name="Picture 2" descr="\\Servidor\servidor\Projetos\Pipeline\Ferndale\Marketing Documents\Imagens\Adesivo liquido - mastis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127770"/>
            <a:ext cx="284428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304481"/>
            <a:ext cx="28575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79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09600" y="762000"/>
            <a:ext cx="7772400" cy="2554545"/>
          </a:xfrm>
          <a:prstGeom prst="rect">
            <a:avLst/>
          </a:prstGeom>
          <a:noFill/>
        </p:spPr>
        <p:txBody>
          <a:bodyPr wrap="square" rtlCol="0">
            <a:spAutoFit/>
          </a:bodyPr>
          <a:lstStyle/>
          <a:p>
            <a:pPr marL="285750" indent="-285750" defTabSz="457200">
              <a:buFontTx/>
              <a:buChar char="-"/>
            </a:pPr>
            <a:r>
              <a:rPr lang="en-US" sz="2400" dirty="0">
                <a:solidFill>
                  <a:prstClr val="black"/>
                </a:solidFill>
              </a:rPr>
              <a:t>Forma </a:t>
            </a:r>
            <a:r>
              <a:rPr lang="en-US" sz="2400" dirty="0" err="1">
                <a:solidFill>
                  <a:prstClr val="black"/>
                </a:solidFill>
              </a:rPr>
              <a:t>uma</a:t>
            </a:r>
            <a:r>
              <a:rPr lang="en-US" sz="2400" dirty="0">
                <a:solidFill>
                  <a:prstClr val="black"/>
                </a:solidFill>
              </a:rPr>
              <a:t> </a:t>
            </a:r>
            <a:r>
              <a:rPr lang="en-US" sz="2400" dirty="0" err="1">
                <a:solidFill>
                  <a:prstClr val="black"/>
                </a:solidFill>
              </a:rPr>
              <a:t>barreira</a:t>
            </a:r>
            <a:r>
              <a:rPr lang="en-US" sz="2400" dirty="0">
                <a:solidFill>
                  <a:prstClr val="black"/>
                </a:solidFill>
              </a:rPr>
              <a:t> </a:t>
            </a:r>
            <a:r>
              <a:rPr lang="en-US" sz="2400" dirty="0" err="1">
                <a:solidFill>
                  <a:prstClr val="black"/>
                </a:solidFill>
              </a:rPr>
              <a:t>na</a:t>
            </a:r>
            <a:r>
              <a:rPr lang="en-US" sz="2400" dirty="0">
                <a:solidFill>
                  <a:prstClr val="black"/>
                </a:solidFill>
              </a:rPr>
              <a:t> pele que </a:t>
            </a:r>
            <a:r>
              <a:rPr lang="en-US" sz="2400" dirty="0" err="1">
                <a:solidFill>
                  <a:prstClr val="black"/>
                </a:solidFill>
              </a:rPr>
              <a:t>previne</a:t>
            </a:r>
            <a:r>
              <a:rPr lang="en-US" sz="2400" dirty="0">
                <a:solidFill>
                  <a:prstClr val="black"/>
                </a:solidFill>
              </a:rPr>
              <a:t> </a:t>
            </a:r>
            <a:r>
              <a:rPr lang="en-US" sz="2400" dirty="0" err="1">
                <a:solidFill>
                  <a:prstClr val="black"/>
                </a:solidFill>
              </a:rPr>
              <a:t>irritacão</a:t>
            </a:r>
            <a:r>
              <a:rPr lang="en-US" sz="2400" dirty="0">
                <a:solidFill>
                  <a:prstClr val="black"/>
                </a:solidFill>
              </a:rPr>
              <a:t>.</a:t>
            </a:r>
          </a:p>
          <a:p>
            <a:pPr marL="285750" indent="-285750" defTabSz="457200">
              <a:buFontTx/>
              <a:buChar char="-"/>
            </a:pPr>
            <a:endParaRPr lang="en-US" sz="1000" dirty="0">
              <a:solidFill>
                <a:prstClr val="black"/>
              </a:solidFill>
            </a:endParaRPr>
          </a:p>
          <a:p>
            <a:pPr marL="285750" indent="-285750" defTabSz="457200">
              <a:buFontTx/>
              <a:buChar char="-"/>
            </a:pPr>
            <a:r>
              <a:rPr lang="pt-BR" sz="2400" dirty="0">
                <a:solidFill>
                  <a:prstClr val="black"/>
                </a:solidFill>
              </a:rPr>
              <a:t>Não mancha a pele e roupa de </a:t>
            </a:r>
            <a:r>
              <a:rPr lang="pt-BR" sz="2400" dirty="0" smtClean="0">
                <a:solidFill>
                  <a:prstClr val="black"/>
                </a:solidFill>
              </a:rPr>
              <a:t>cama.</a:t>
            </a:r>
            <a:endParaRPr lang="pt-BR" sz="2400" dirty="0">
              <a:solidFill>
                <a:prstClr val="black"/>
              </a:solidFill>
            </a:endParaRPr>
          </a:p>
          <a:p>
            <a:pPr marL="285750" indent="-285750" defTabSz="457200">
              <a:buFontTx/>
              <a:buChar char="-"/>
            </a:pPr>
            <a:endParaRPr lang="pt-BR" sz="1000" dirty="0">
              <a:solidFill>
                <a:prstClr val="black"/>
              </a:solidFill>
            </a:endParaRPr>
          </a:p>
          <a:p>
            <a:pPr marL="285750" indent="-285750" defTabSz="457200">
              <a:buFontTx/>
              <a:buChar char="-"/>
            </a:pPr>
            <a:r>
              <a:rPr lang="pt-BR" sz="2400" dirty="0">
                <a:solidFill>
                  <a:prstClr val="black"/>
                </a:solidFill>
              </a:rPr>
              <a:t>Esteticamente </a:t>
            </a:r>
            <a:r>
              <a:rPr lang="pt-BR" sz="2400" dirty="0" smtClean="0">
                <a:solidFill>
                  <a:prstClr val="black"/>
                </a:solidFill>
              </a:rPr>
              <a:t>agradável.</a:t>
            </a:r>
            <a:endParaRPr lang="pt-BR" sz="2400" dirty="0">
              <a:solidFill>
                <a:prstClr val="black"/>
              </a:solidFill>
            </a:endParaRPr>
          </a:p>
          <a:p>
            <a:pPr defTabSz="457200"/>
            <a:endParaRPr lang="pt-BR" sz="1000" dirty="0">
              <a:solidFill>
                <a:prstClr val="black"/>
              </a:solidFill>
            </a:endParaRPr>
          </a:p>
          <a:p>
            <a:pPr marL="285750" indent="-285750" defTabSz="457200">
              <a:buFontTx/>
              <a:buChar char="-"/>
            </a:pPr>
            <a:r>
              <a:rPr lang="pt-BR" sz="2400" dirty="0">
                <a:solidFill>
                  <a:prstClr val="black"/>
                </a:solidFill>
              </a:rPr>
              <a:t>Uso em ambiente estéril.</a:t>
            </a:r>
          </a:p>
          <a:p>
            <a:pPr defTabSz="457200"/>
            <a:endParaRPr lang="pt-BR" sz="1000" dirty="0">
              <a:solidFill>
                <a:prstClr val="black"/>
              </a:solidFill>
            </a:endParaRPr>
          </a:p>
          <a:p>
            <a:pPr marL="285750" indent="-285750" defTabSz="457200">
              <a:buFontTx/>
              <a:buChar char="-"/>
            </a:pPr>
            <a:r>
              <a:rPr lang="pt-BR" sz="2400" dirty="0">
                <a:solidFill>
                  <a:prstClr val="black"/>
                </a:solidFill>
              </a:rPr>
              <a:t>Reduz o risco de contaminação cruzada.</a:t>
            </a:r>
          </a:p>
        </p:txBody>
      </p:sp>
      <p:pic>
        <p:nvPicPr>
          <p:cNvPr id="3" name="Imagem 2"/>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40034"/>
            <a:ext cx="4038600" cy="2842260"/>
          </a:xfrm>
          <a:prstGeom prst="rect">
            <a:avLst/>
          </a:prstGeom>
          <a:noFill/>
          <a:ln>
            <a:noFill/>
          </a:ln>
        </p:spPr>
      </p:pic>
    </p:spTree>
    <p:extLst>
      <p:ext uri="{BB962C8B-B14F-4D97-AF65-F5344CB8AC3E}">
        <p14:creationId xmlns:p14="http://schemas.microsoft.com/office/powerpoint/2010/main" val="1070590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 y="188640"/>
            <a:ext cx="8763000" cy="1143000"/>
          </a:xfrm>
        </p:spPr>
        <p:txBody>
          <a:bodyPr>
            <a:noAutofit/>
          </a:bodyPr>
          <a:lstStyle/>
          <a:p>
            <a:pPr algn="ctr" eaLnBrk="1" hangingPunct="1">
              <a:defRPr/>
            </a:pPr>
            <a:r>
              <a:rPr lang="en-US" sz="3600" b="1" dirty="0" err="1" smtClean="0">
                <a:solidFill>
                  <a:srgbClr val="00B050"/>
                </a:solidFill>
                <a:effectLst>
                  <a:outerShdw blurRad="38100" dist="38100" dir="2700000" algn="tl">
                    <a:srgbClr val="000000">
                      <a:alpha val="43137"/>
                    </a:srgbClr>
                  </a:outerShdw>
                </a:effectLst>
              </a:rPr>
              <a:t>Proposta</a:t>
            </a:r>
            <a:r>
              <a:rPr lang="en-US" sz="3600" b="1" dirty="0" smtClean="0">
                <a:solidFill>
                  <a:srgbClr val="00B050"/>
                </a:solidFill>
                <a:effectLst>
                  <a:outerShdw blurRad="38100" dist="38100" dir="2700000" algn="tl">
                    <a:srgbClr val="000000">
                      <a:alpha val="43137"/>
                    </a:srgbClr>
                  </a:outerShdw>
                </a:effectLst>
              </a:rPr>
              <a:t> de valor Adesivo Líquido Mastisol®</a:t>
            </a:r>
            <a:endParaRPr lang="en-US" sz="3600" b="1" dirty="0">
              <a:solidFill>
                <a:srgbClr val="00B050"/>
              </a:solidFill>
              <a:effectLst>
                <a:outerShdw blurRad="38100" dist="38100" dir="2700000" algn="tl">
                  <a:srgbClr val="000000">
                    <a:alpha val="43137"/>
                  </a:srgbClr>
                </a:outerShdw>
              </a:effectLst>
            </a:endParaRPr>
          </a:p>
        </p:txBody>
      </p:sp>
      <p:sp>
        <p:nvSpPr>
          <p:cNvPr id="27652" name="Rectangle 3"/>
          <p:cNvSpPr txBox="1">
            <a:spLocks noChangeArrowheads="1"/>
          </p:cNvSpPr>
          <p:nvPr/>
        </p:nvSpPr>
        <p:spPr bwMode="auto">
          <a:xfrm>
            <a:off x="4572000" y="1600200"/>
            <a:ext cx="4191000" cy="3886200"/>
          </a:xfrm>
          <a:prstGeom prst="rect">
            <a:avLst/>
          </a:prstGeom>
          <a:noFill/>
          <a:ln w="9525">
            <a:noFill/>
            <a:miter lim="800000"/>
            <a:headEnd/>
            <a:tailEnd/>
          </a:ln>
        </p:spPr>
        <p:txBody>
          <a:bodyPr/>
          <a:lstStyle/>
          <a:p>
            <a:pPr marL="342900" indent="-342900" defTabSz="457200" eaLnBrk="0" hangingPunct="0">
              <a:spcBef>
                <a:spcPct val="20000"/>
              </a:spcBef>
            </a:pPr>
            <a:r>
              <a:rPr lang="en-US" sz="2800" dirty="0">
                <a:solidFill>
                  <a:srgbClr val="FFC000"/>
                </a:solidFill>
                <a:latin typeface="Maiandra GD" pitchFamily="34" charset="0"/>
              </a:rPr>
              <a:t> </a:t>
            </a:r>
            <a:endParaRPr lang="en-US" sz="3200" dirty="0">
              <a:solidFill>
                <a:prstClr val="black"/>
              </a:solidFill>
            </a:endParaRPr>
          </a:p>
        </p:txBody>
      </p:sp>
      <p:graphicFrame>
        <p:nvGraphicFramePr>
          <p:cNvPr id="12" name="Diagram 11"/>
          <p:cNvGraphicFramePr/>
          <p:nvPr>
            <p:extLst>
              <p:ext uri="{D42A27DB-BD31-4B8C-83A1-F6EECF244321}">
                <p14:modId xmlns:p14="http://schemas.microsoft.com/office/powerpoint/2010/main" val="100716790"/>
              </p:ext>
            </p:extLst>
          </p:nvPr>
        </p:nvGraphicFramePr>
        <p:xfrm>
          <a:off x="990600" y="1295400"/>
          <a:ext cx="7162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76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
                                            <p:graphicEl>
                                              <a:dgm id="{F8102474-BD81-44D5-9B80-405C502A68F8}"/>
                                            </p:graphicEl>
                                          </p:spTgt>
                                        </p:tgtEl>
                                        <p:attrNameLst>
                                          <p:attrName>style.visibility</p:attrName>
                                        </p:attrNameLst>
                                      </p:cBhvr>
                                      <p:to>
                                        <p:strVal val="visible"/>
                                      </p:to>
                                    </p:set>
                                    <p:animScale>
                                      <p:cBhvr>
                                        <p:cTn id="7" dur="1000" decel="50000" fill="hold">
                                          <p:stCondLst>
                                            <p:cond delay="0"/>
                                          </p:stCondLst>
                                        </p:cTn>
                                        <p:tgtEl>
                                          <p:spTgt spid="12">
                                            <p:graphicEl>
                                              <a:dgm id="{F8102474-BD81-44D5-9B80-405C502A68F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graphicEl>
                                              <a:dgm id="{F8102474-BD81-44D5-9B80-405C502A68F8}"/>
                                            </p:graphicEl>
                                          </p:spTgt>
                                        </p:tgtEl>
                                        <p:attrNameLst>
                                          <p:attrName>ppt_x</p:attrName>
                                          <p:attrName>ppt_y</p:attrName>
                                        </p:attrNameLst>
                                      </p:cBhvr>
                                    </p:animMotion>
                                    <p:animEffect transition="in" filter="fade">
                                      <p:cBhvr>
                                        <p:cTn id="9" dur="1000"/>
                                        <p:tgtEl>
                                          <p:spTgt spid="12">
                                            <p:graphicEl>
                                              <a:dgm id="{F8102474-BD81-44D5-9B80-405C502A68F8}"/>
                                            </p:graphic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
                                            <p:graphicEl>
                                              <a:dgm id="{F7E6DBE6-4F61-4E7E-A91D-9B69846B1011}"/>
                                            </p:graphicEl>
                                          </p:spTgt>
                                        </p:tgtEl>
                                        <p:attrNameLst>
                                          <p:attrName>style.visibility</p:attrName>
                                        </p:attrNameLst>
                                      </p:cBhvr>
                                      <p:to>
                                        <p:strVal val="visible"/>
                                      </p:to>
                                    </p:set>
                                    <p:animScale>
                                      <p:cBhvr>
                                        <p:cTn id="12" dur="1000" decel="50000" fill="hold">
                                          <p:stCondLst>
                                            <p:cond delay="0"/>
                                          </p:stCondLst>
                                        </p:cTn>
                                        <p:tgtEl>
                                          <p:spTgt spid="12">
                                            <p:graphicEl>
                                              <a:dgm id="{F7E6DBE6-4F61-4E7E-A91D-9B69846B101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graphicEl>
                                              <a:dgm id="{F7E6DBE6-4F61-4E7E-A91D-9B69846B1011}"/>
                                            </p:graphicEl>
                                          </p:spTgt>
                                        </p:tgtEl>
                                        <p:attrNameLst>
                                          <p:attrName>ppt_x</p:attrName>
                                          <p:attrName>ppt_y</p:attrName>
                                        </p:attrNameLst>
                                      </p:cBhvr>
                                    </p:animMotion>
                                    <p:animEffect transition="in" filter="fade">
                                      <p:cBhvr>
                                        <p:cTn id="14" dur="1000"/>
                                        <p:tgtEl>
                                          <p:spTgt spid="12">
                                            <p:graphicEl>
                                              <a:dgm id="{F7E6DBE6-4F61-4E7E-A91D-9B69846B1011}"/>
                                            </p:graphic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2">
                                            <p:graphicEl>
                                              <a:dgm id="{5D6BBFDB-EFEA-479F-BCF0-64540C7B771C}"/>
                                            </p:graphicEl>
                                          </p:spTgt>
                                        </p:tgtEl>
                                        <p:attrNameLst>
                                          <p:attrName>style.visibility</p:attrName>
                                        </p:attrNameLst>
                                      </p:cBhvr>
                                      <p:to>
                                        <p:strVal val="visible"/>
                                      </p:to>
                                    </p:set>
                                    <p:animScale>
                                      <p:cBhvr>
                                        <p:cTn id="17" dur="1000" decel="50000" fill="hold">
                                          <p:stCondLst>
                                            <p:cond delay="0"/>
                                          </p:stCondLst>
                                        </p:cTn>
                                        <p:tgtEl>
                                          <p:spTgt spid="12">
                                            <p:graphicEl>
                                              <a:dgm id="{5D6BBFDB-EFEA-479F-BCF0-64540C7B771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
                                            <p:graphicEl>
                                              <a:dgm id="{5D6BBFDB-EFEA-479F-BCF0-64540C7B771C}"/>
                                            </p:graphicEl>
                                          </p:spTgt>
                                        </p:tgtEl>
                                        <p:attrNameLst>
                                          <p:attrName>ppt_x</p:attrName>
                                          <p:attrName>ppt_y</p:attrName>
                                        </p:attrNameLst>
                                      </p:cBhvr>
                                    </p:animMotion>
                                    <p:animEffect transition="in" filter="fade">
                                      <p:cBhvr>
                                        <p:cTn id="19" dur="1000"/>
                                        <p:tgtEl>
                                          <p:spTgt spid="12">
                                            <p:graphicEl>
                                              <a:dgm id="{5D6BBFDB-EFEA-479F-BCF0-64540C7B771C}"/>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mph" presetSubtype="0" fill="hold" grpId="1" nodeType="clickEffect">
                                  <p:stCondLst>
                                    <p:cond delay="0"/>
                                  </p:stCondLst>
                                  <p:childTnLst>
                                    <p:animClr clrSpc="hsl" dir="cw">
                                      <p:cBhvr override="childStyle">
                                        <p:cTn id="26" dur="500" fill="hold"/>
                                        <p:tgtEl>
                                          <p:spTgt spid="12">
                                            <p:graphicEl>
                                              <a:dgm id="{F8102474-BD81-44D5-9B80-405C502A68F8}"/>
                                            </p:graphicEl>
                                          </p:spTgt>
                                        </p:tgtEl>
                                        <p:attrNameLst>
                                          <p:attrName>style.color</p:attrName>
                                        </p:attrNameLst>
                                      </p:cBhvr>
                                      <p:by>
                                        <p:hsl h="10842353" s="0" l="0"/>
                                      </p:by>
                                    </p:animClr>
                                    <p:animClr clrSpc="hsl" dir="cw">
                                      <p:cBhvr>
                                        <p:cTn id="27" dur="500" fill="hold"/>
                                        <p:tgtEl>
                                          <p:spTgt spid="12">
                                            <p:graphicEl>
                                              <a:dgm id="{F8102474-BD81-44D5-9B80-405C502A68F8}"/>
                                            </p:graphicEl>
                                          </p:spTgt>
                                        </p:tgtEl>
                                        <p:attrNameLst>
                                          <p:attrName>fillcolor</p:attrName>
                                        </p:attrNameLst>
                                      </p:cBhvr>
                                      <p:by>
                                        <p:hsl h="10842353" s="0" l="0"/>
                                      </p:by>
                                    </p:animClr>
                                    <p:animClr clrSpc="hsl" dir="cw">
                                      <p:cBhvr>
                                        <p:cTn id="28" dur="500" fill="hold"/>
                                        <p:tgtEl>
                                          <p:spTgt spid="12">
                                            <p:graphicEl>
                                              <a:dgm id="{F8102474-BD81-44D5-9B80-405C502A68F8}"/>
                                            </p:graphicEl>
                                          </p:spTgt>
                                        </p:tgtEl>
                                        <p:attrNameLst>
                                          <p:attrName>stroke.color</p:attrName>
                                        </p:attrNameLst>
                                      </p:cBhvr>
                                      <p:by>
                                        <p:hsl h="10842353" s="0" l="0"/>
                                      </p:by>
                                    </p:animClr>
                                    <p:set>
                                      <p:cBhvr>
                                        <p:cTn id="29" dur="500" fill="hold"/>
                                        <p:tgtEl>
                                          <p:spTgt spid="12">
                                            <p:graphicEl>
                                              <a:dgm id="{F8102474-BD81-44D5-9B80-405C502A68F8}"/>
                                            </p:graphicEl>
                                          </p:spTgt>
                                        </p:tgtEl>
                                        <p:attrNameLst>
                                          <p:attrName>fill.type</p:attrName>
                                        </p:attrNameLst>
                                      </p:cBhvr>
                                      <p:to>
                                        <p:strVal val="solid"/>
                                      </p:to>
                                    </p:set>
                                  </p:childTnLst>
                                </p:cTn>
                              </p:par>
                              <p:par>
                                <p:cTn id="30" presetID="23" presetClass="emph" presetSubtype="0" fill="hold" grpId="1" nodeType="withEffect">
                                  <p:stCondLst>
                                    <p:cond delay="0"/>
                                  </p:stCondLst>
                                  <p:childTnLst>
                                    <p:animClr clrSpc="hsl" dir="cw">
                                      <p:cBhvr override="childStyle">
                                        <p:cTn id="31" dur="500" fill="hold"/>
                                        <p:tgtEl>
                                          <p:spTgt spid="12">
                                            <p:graphicEl>
                                              <a:dgm id="{F7E6DBE6-4F61-4E7E-A91D-9B69846B1011}"/>
                                            </p:graphicEl>
                                          </p:spTgt>
                                        </p:tgtEl>
                                        <p:attrNameLst>
                                          <p:attrName>style.color</p:attrName>
                                        </p:attrNameLst>
                                      </p:cBhvr>
                                      <p:by>
                                        <p:hsl h="10842353" s="0" l="0"/>
                                      </p:by>
                                    </p:animClr>
                                    <p:animClr clrSpc="hsl" dir="cw">
                                      <p:cBhvr>
                                        <p:cTn id="32" dur="500" fill="hold"/>
                                        <p:tgtEl>
                                          <p:spTgt spid="12">
                                            <p:graphicEl>
                                              <a:dgm id="{F7E6DBE6-4F61-4E7E-A91D-9B69846B1011}"/>
                                            </p:graphicEl>
                                          </p:spTgt>
                                        </p:tgtEl>
                                        <p:attrNameLst>
                                          <p:attrName>fillcolor</p:attrName>
                                        </p:attrNameLst>
                                      </p:cBhvr>
                                      <p:by>
                                        <p:hsl h="10842353" s="0" l="0"/>
                                      </p:by>
                                    </p:animClr>
                                    <p:animClr clrSpc="hsl" dir="cw">
                                      <p:cBhvr>
                                        <p:cTn id="33" dur="500" fill="hold"/>
                                        <p:tgtEl>
                                          <p:spTgt spid="12">
                                            <p:graphicEl>
                                              <a:dgm id="{F7E6DBE6-4F61-4E7E-A91D-9B69846B1011}"/>
                                            </p:graphicEl>
                                          </p:spTgt>
                                        </p:tgtEl>
                                        <p:attrNameLst>
                                          <p:attrName>stroke.color</p:attrName>
                                        </p:attrNameLst>
                                      </p:cBhvr>
                                      <p:by>
                                        <p:hsl h="10842353" s="0" l="0"/>
                                      </p:by>
                                    </p:animClr>
                                    <p:set>
                                      <p:cBhvr>
                                        <p:cTn id="34" dur="500" fill="hold"/>
                                        <p:tgtEl>
                                          <p:spTgt spid="12">
                                            <p:graphicEl>
                                              <a:dgm id="{F7E6DBE6-4F61-4E7E-A91D-9B69846B1011}"/>
                                            </p:graphicEl>
                                          </p:spTgt>
                                        </p:tgtEl>
                                        <p:attrNameLst>
                                          <p:attrName>fill.type</p:attrName>
                                        </p:attrNameLst>
                                      </p:cBhvr>
                                      <p:to>
                                        <p:strVal val="solid"/>
                                      </p:to>
                                    </p:set>
                                  </p:childTnLst>
                                </p:cTn>
                              </p:par>
                              <p:par>
                                <p:cTn id="35" presetID="23" presetClass="emph" presetSubtype="0" fill="hold" grpId="1" nodeType="withEffect">
                                  <p:stCondLst>
                                    <p:cond delay="0"/>
                                  </p:stCondLst>
                                  <p:childTnLst>
                                    <p:animClr clrSpc="hsl" dir="cw">
                                      <p:cBhvr override="childStyle">
                                        <p:cTn id="36" dur="500" fill="hold"/>
                                        <p:tgtEl>
                                          <p:spTgt spid="12">
                                            <p:graphicEl>
                                              <a:dgm id="{5D6BBFDB-EFEA-479F-BCF0-64540C7B771C}"/>
                                            </p:graphicEl>
                                          </p:spTgt>
                                        </p:tgtEl>
                                        <p:attrNameLst>
                                          <p:attrName>style.color</p:attrName>
                                        </p:attrNameLst>
                                      </p:cBhvr>
                                      <p:by>
                                        <p:hsl h="10842353" s="0" l="0"/>
                                      </p:by>
                                    </p:animClr>
                                    <p:animClr clrSpc="hsl" dir="cw">
                                      <p:cBhvr>
                                        <p:cTn id="37" dur="500" fill="hold"/>
                                        <p:tgtEl>
                                          <p:spTgt spid="12">
                                            <p:graphicEl>
                                              <a:dgm id="{5D6BBFDB-EFEA-479F-BCF0-64540C7B771C}"/>
                                            </p:graphicEl>
                                          </p:spTgt>
                                        </p:tgtEl>
                                        <p:attrNameLst>
                                          <p:attrName>fillcolor</p:attrName>
                                        </p:attrNameLst>
                                      </p:cBhvr>
                                      <p:by>
                                        <p:hsl h="10842353" s="0" l="0"/>
                                      </p:by>
                                    </p:animClr>
                                    <p:animClr clrSpc="hsl" dir="cw">
                                      <p:cBhvr>
                                        <p:cTn id="38" dur="500" fill="hold"/>
                                        <p:tgtEl>
                                          <p:spTgt spid="12">
                                            <p:graphicEl>
                                              <a:dgm id="{5D6BBFDB-EFEA-479F-BCF0-64540C7B771C}"/>
                                            </p:graphicEl>
                                          </p:spTgt>
                                        </p:tgtEl>
                                        <p:attrNameLst>
                                          <p:attrName>stroke.color</p:attrName>
                                        </p:attrNameLst>
                                      </p:cBhvr>
                                      <p:by>
                                        <p:hsl h="10842353" s="0" l="0"/>
                                      </p:by>
                                    </p:animClr>
                                    <p:set>
                                      <p:cBhvr>
                                        <p:cTn id="39" dur="500" fill="hold"/>
                                        <p:tgtEl>
                                          <p:spTgt spid="12">
                                            <p:graphicEl>
                                              <a:dgm id="{5D6BBFDB-EFEA-479F-BCF0-64540C7B771C}"/>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2" grpId="0">
        <p:bldSub>
          <a:bldDgm/>
        </p:bldSub>
      </p:bldGraphic>
      <p:bldGraphic spid="12" grpId="1">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31074" y="762000"/>
            <a:ext cx="8686800" cy="584775"/>
          </a:xfrm>
          <a:prstGeom prst="rect">
            <a:avLst/>
          </a:prstGeom>
        </p:spPr>
        <p:txBody>
          <a:bodyPr wrap="square">
            <a:spAutoFit/>
          </a:bodyPr>
          <a:lstStyle/>
          <a:p>
            <a:pPr algn="ctr" defTabSz="457200"/>
            <a:r>
              <a:rPr lang="pt-BR" sz="3200" b="1" dirty="0">
                <a:solidFill>
                  <a:srgbClr val="00B050"/>
                </a:solidFill>
                <a:effectLst>
                  <a:outerShdw blurRad="38100" dist="38100" dir="2700000" algn="tl">
                    <a:srgbClr val="000000">
                      <a:alpha val="43137"/>
                    </a:srgbClr>
                  </a:outerShdw>
                </a:effectLst>
              </a:rPr>
              <a:t>Mastisol possui registro CE e FDA</a:t>
            </a:r>
          </a:p>
        </p:txBody>
      </p:sp>
      <p:pic>
        <p:nvPicPr>
          <p:cNvPr id="3074" name="Picture 2" descr="http://ec.europa.eu/news/images/business/1004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descr="\\Servidor\servidor\Projetos\Pipeline\Ferndale\Registro\Mastisol\Embalagem\Embalagens Disponiveis.jpg"/>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05000"/>
            <a:ext cx="4360818" cy="403860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409" y="3924300"/>
            <a:ext cx="10287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www.fda.gov/graphics/FDAlogos1999/graphics/logo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759" y="1933574"/>
            <a:ext cx="31432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96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p:spPr>
        <p:txBody>
          <a:bodyPr>
            <a:normAutofit/>
          </a:bodyPr>
          <a:lstStyle/>
          <a:p>
            <a:r>
              <a:rPr lang="pt-BR" sz="4000" b="1" dirty="0" smtClean="0">
                <a:solidFill>
                  <a:srgbClr val="00B050"/>
                </a:solidFill>
                <a:effectLst>
                  <a:outerShdw blurRad="38100" dist="38100" dir="2700000" algn="tl">
                    <a:srgbClr val="000000">
                      <a:alpha val="43137"/>
                    </a:srgbClr>
                  </a:outerShdw>
                </a:effectLst>
              </a:rPr>
              <a:t>Referências Técnicas</a:t>
            </a:r>
            <a:endParaRPr lang="pt-BR" sz="4000" b="1" dirty="0">
              <a:solidFill>
                <a:srgbClr val="00B050"/>
              </a:solidFill>
              <a:effectLst>
                <a:outerShdw blurRad="38100" dist="38100" dir="2700000" algn="tl">
                  <a:srgbClr val="000000">
                    <a:alpha val="43137"/>
                  </a:srgbClr>
                </a:outerShdw>
              </a:effectLst>
            </a:endParaRPr>
          </a:p>
        </p:txBody>
      </p:sp>
      <p:sp>
        <p:nvSpPr>
          <p:cNvPr id="3" name="Retângulo 2"/>
          <p:cNvSpPr/>
          <p:nvPr/>
        </p:nvSpPr>
        <p:spPr>
          <a:xfrm>
            <a:off x="251520" y="1484783"/>
            <a:ext cx="8640960" cy="5078313"/>
          </a:xfrm>
          <a:prstGeom prst="rect">
            <a:avLst/>
          </a:prstGeom>
        </p:spPr>
        <p:txBody>
          <a:bodyPr wrap="square">
            <a:spAutoFit/>
          </a:bodyPr>
          <a:lstStyle/>
          <a:p>
            <a:pPr algn="just"/>
            <a:r>
              <a:rPr lang="en-US" b="1" dirty="0">
                <a:latin typeface="+mj-lt"/>
                <a:cs typeface="Arial" panose="020B0604020202020204" pitchFamily="34" charset="0"/>
              </a:rPr>
              <a:t>1. </a:t>
            </a:r>
            <a:r>
              <a:rPr lang="en-US" dirty="0">
                <a:latin typeface="+mj-lt"/>
                <a:cs typeface="Arial" panose="020B0604020202020204" pitchFamily="34" charset="0"/>
              </a:rPr>
              <a:t>Guidelines for the </a:t>
            </a:r>
            <a:r>
              <a:rPr lang="pt-BR" dirty="0" err="1">
                <a:latin typeface="+mj-lt"/>
                <a:cs typeface="Arial" panose="020B0604020202020204" pitchFamily="34" charset="0"/>
              </a:rPr>
              <a:t>prevention</a:t>
            </a:r>
            <a:r>
              <a:rPr lang="pt-BR" dirty="0">
                <a:latin typeface="+mj-lt"/>
                <a:cs typeface="Arial" panose="020B0604020202020204" pitchFamily="34" charset="0"/>
              </a:rPr>
              <a:t> </a:t>
            </a:r>
            <a:r>
              <a:rPr lang="pt-BR" dirty="0" err="1">
                <a:latin typeface="+mj-lt"/>
                <a:cs typeface="Arial" panose="020B0604020202020204" pitchFamily="34" charset="0"/>
              </a:rPr>
              <a:t>of</a:t>
            </a:r>
            <a:r>
              <a:rPr lang="pt-BR" dirty="0">
                <a:latin typeface="+mj-lt"/>
                <a:cs typeface="Arial" panose="020B0604020202020204" pitchFamily="34" charset="0"/>
              </a:rPr>
              <a:t> intravascular </a:t>
            </a:r>
            <a:r>
              <a:rPr lang="pt-BR" dirty="0" err="1">
                <a:latin typeface="+mj-lt"/>
                <a:cs typeface="Arial" panose="020B0604020202020204" pitchFamily="34" charset="0"/>
              </a:rPr>
              <a:t>catheterrelated</a:t>
            </a:r>
            <a:endParaRPr lang="pt-BR" dirty="0">
              <a:latin typeface="+mj-lt"/>
              <a:cs typeface="Arial" panose="020B0604020202020204" pitchFamily="34" charset="0"/>
            </a:endParaRPr>
          </a:p>
          <a:p>
            <a:pPr algn="just"/>
            <a:r>
              <a:rPr lang="pt-BR" dirty="0" err="1">
                <a:latin typeface="+mj-lt"/>
                <a:cs typeface="Arial" panose="020B0604020202020204" pitchFamily="34" charset="0"/>
              </a:rPr>
              <a:t>infections</a:t>
            </a:r>
            <a:r>
              <a:rPr lang="pt-BR" dirty="0">
                <a:latin typeface="+mj-lt"/>
                <a:cs typeface="Arial" panose="020B0604020202020204" pitchFamily="34" charset="0"/>
              </a:rPr>
              <a:t>. 2011. Centers </a:t>
            </a:r>
            <a:r>
              <a:rPr lang="en-US" dirty="0">
                <a:latin typeface="+mj-lt"/>
                <a:cs typeface="Arial" panose="020B0604020202020204" pitchFamily="34" charset="0"/>
              </a:rPr>
              <a:t>for Disease Control website.</a:t>
            </a:r>
          </a:p>
          <a:p>
            <a:pPr algn="just"/>
            <a:r>
              <a:rPr lang="en-US" dirty="0">
                <a:latin typeface="+mj-lt"/>
                <a:cs typeface="Arial" panose="020B0604020202020204" pitchFamily="34" charset="0"/>
              </a:rPr>
              <a:t> http://</a:t>
            </a:r>
            <a:r>
              <a:rPr lang="pt-BR" dirty="0">
                <a:latin typeface="+mj-lt"/>
                <a:cs typeface="Arial" panose="020B0604020202020204" pitchFamily="34" charset="0"/>
              </a:rPr>
              <a:t>www.cdc.gov/</a:t>
            </a:r>
            <a:r>
              <a:rPr lang="pt-BR" dirty="0" err="1">
                <a:latin typeface="+mj-lt"/>
                <a:cs typeface="Arial" panose="020B0604020202020204" pitchFamily="34" charset="0"/>
              </a:rPr>
              <a:t>hicpac</a:t>
            </a:r>
            <a:r>
              <a:rPr lang="pt-BR" dirty="0">
                <a:latin typeface="+mj-lt"/>
                <a:cs typeface="Arial" panose="020B0604020202020204" pitchFamily="34" charset="0"/>
              </a:rPr>
              <a:t>/</a:t>
            </a:r>
            <a:r>
              <a:rPr lang="pt-BR" dirty="0" err="1">
                <a:latin typeface="+mj-lt"/>
                <a:cs typeface="Arial" panose="020B0604020202020204" pitchFamily="34" charset="0"/>
              </a:rPr>
              <a:t>pdf</a:t>
            </a:r>
            <a:r>
              <a:rPr lang="pt-BR" dirty="0">
                <a:latin typeface="+mj-lt"/>
                <a:cs typeface="Arial" panose="020B0604020202020204" pitchFamily="34" charset="0"/>
              </a:rPr>
              <a:t>/</a:t>
            </a:r>
            <a:r>
              <a:rPr lang="pt-BR" dirty="0" err="1">
                <a:latin typeface="+mj-lt"/>
                <a:cs typeface="Arial" panose="020B0604020202020204" pitchFamily="34" charset="0"/>
              </a:rPr>
              <a:t>guidelines</a:t>
            </a:r>
            <a:r>
              <a:rPr lang="pt-BR" dirty="0">
                <a:latin typeface="+mj-lt"/>
                <a:cs typeface="Arial" panose="020B0604020202020204" pitchFamily="34" charset="0"/>
              </a:rPr>
              <a:t>/bsi-guidelines-2011.pdf.</a:t>
            </a:r>
            <a:endParaRPr lang="en-US" dirty="0">
              <a:latin typeface="+mj-lt"/>
              <a:cs typeface="Arial" panose="020B0604020202020204" pitchFamily="34" charset="0"/>
            </a:endParaRPr>
          </a:p>
          <a:p>
            <a:pPr algn="just"/>
            <a:r>
              <a:rPr lang="en-US" dirty="0">
                <a:latin typeface="+mj-lt"/>
                <a:cs typeface="Arial" panose="020B0604020202020204" pitchFamily="34" charset="0"/>
              </a:rPr>
              <a:t> </a:t>
            </a:r>
            <a:r>
              <a:rPr lang="en-US" b="1" dirty="0">
                <a:latin typeface="+mj-lt"/>
                <a:cs typeface="Arial" panose="020B0604020202020204" pitchFamily="34" charset="0"/>
              </a:rPr>
              <a:t>2. </a:t>
            </a:r>
            <a:r>
              <a:rPr lang="en-US" dirty="0">
                <a:latin typeface="+mj-lt"/>
                <a:cs typeface="Arial" panose="020B0604020202020204" pitchFamily="34" charset="0"/>
              </a:rPr>
              <a:t>Guidelines for </a:t>
            </a:r>
            <a:r>
              <a:rPr lang="pt-BR" dirty="0" err="1">
                <a:latin typeface="+mj-lt"/>
                <a:cs typeface="Arial" panose="020B0604020202020204" pitchFamily="34" charset="0"/>
              </a:rPr>
              <a:t>the</a:t>
            </a:r>
            <a:r>
              <a:rPr lang="pt-BR" dirty="0">
                <a:latin typeface="+mj-lt"/>
                <a:cs typeface="Arial" panose="020B0604020202020204" pitchFamily="34" charset="0"/>
              </a:rPr>
              <a:t> </a:t>
            </a:r>
            <a:r>
              <a:rPr lang="pt-BR" dirty="0" err="1">
                <a:latin typeface="+mj-lt"/>
                <a:cs typeface="Arial" panose="020B0604020202020204" pitchFamily="34" charset="0"/>
              </a:rPr>
              <a:t>prevention</a:t>
            </a:r>
            <a:r>
              <a:rPr lang="pt-BR" dirty="0">
                <a:latin typeface="+mj-lt"/>
                <a:cs typeface="Arial" panose="020B0604020202020204" pitchFamily="34" charset="0"/>
              </a:rPr>
              <a:t> </a:t>
            </a:r>
            <a:r>
              <a:rPr lang="pt-BR" dirty="0" err="1">
                <a:latin typeface="+mj-lt"/>
                <a:cs typeface="Arial" panose="020B0604020202020204" pitchFamily="34" charset="0"/>
              </a:rPr>
              <a:t>of</a:t>
            </a:r>
            <a:r>
              <a:rPr lang="pt-BR" dirty="0">
                <a:latin typeface="+mj-lt"/>
                <a:cs typeface="Arial" panose="020B0604020202020204" pitchFamily="34" charset="0"/>
              </a:rPr>
              <a:t> </a:t>
            </a:r>
            <a:r>
              <a:rPr lang="pt-BR" dirty="0" err="1">
                <a:latin typeface="+mj-lt"/>
                <a:cs typeface="Arial" panose="020B0604020202020204" pitchFamily="34" charset="0"/>
              </a:rPr>
              <a:t>catheter-associated</a:t>
            </a:r>
            <a:r>
              <a:rPr lang="pt-BR" dirty="0">
                <a:latin typeface="+mj-lt"/>
                <a:cs typeface="Arial" panose="020B0604020202020204" pitchFamily="34" charset="0"/>
              </a:rPr>
              <a:t> </a:t>
            </a:r>
            <a:r>
              <a:rPr lang="en-US" dirty="0">
                <a:latin typeface="+mj-lt"/>
                <a:cs typeface="Arial" panose="020B0604020202020204" pitchFamily="34" charset="0"/>
              </a:rPr>
              <a:t>urinary tract infections. 2009. Centers for Disease Control website. http://</a:t>
            </a:r>
            <a:r>
              <a:rPr lang="pt-BR" dirty="0">
                <a:latin typeface="+mj-lt"/>
                <a:cs typeface="Arial" panose="020B0604020202020204" pitchFamily="34" charset="0"/>
              </a:rPr>
              <a:t>www.cdc.gov/</a:t>
            </a:r>
            <a:r>
              <a:rPr lang="pt-BR" dirty="0" err="1">
                <a:latin typeface="+mj-lt"/>
                <a:cs typeface="Arial" panose="020B0604020202020204" pitchFamily="34" charset="0"/>
              </a:rPr>
              <a:t>hicpac</a:t>
            </a:r>
            <a:r>
              <a:rPr lang="pt-BR" dirty="0">
                <a:latin typeface="+mj-lt"/>
                <a:cs typeface="Arial" panose="020B0604020202020204" pitchFamily="34" charset="0"/>
              </a:rPr>
              <a:t>/</a:t>
            </a:r>
            <a:r>
              <a:rPr lang="pt-BR" dirty="0" err="1">
                <a:latin typeface="+mj-lt"/>
                <a:cs typeface="Arial" panose="020B0604020202020204" pitchFamily="34" charset="0"/>
              </a:rPr>
              <a:t>pdf</a:t>
            </a:r>
            <a:r>
              <a:rPr lang="pt-BR" dirty="0">
                <a:latin typeface="+mj-lt"/>
                <a:cs typeface="Arial" panose="020B0604020202020204" pitchFamily="34" charset="0"/>
              </a:rPr>
              <a:t>/CAUTI/CAUTIguideline2009final.pdf.</a:t>
            </a:r>
          </a:p>
          <a:p>
            <a:pPr algn="just"/>
            <a:r>
              <a:rPr lang="en-US" b="1" dirty="0">
                <a:latin typeface="+mj-lt"/>
                <a:cs typeface="Arial" panose="020B0604020202020204" pitchFamily="34" charset="0"/>
              </a:rPr>
              <a:t>3. </a:t>
            </a:r>
            <a:r>
              <a:rPr lang="en-US" dirty="0">
                <a:latin typeface="+mj-lt"/>
                <a:cs typeface="Arial" panose="020B0604020202020204" pitchFamily="34" charset="0"/>
              </a:rPr>
              <a:t>GHX Market Data, Liquid Adhesives Class 10-036, 2012. </a:t>
            </a:r>
            <a:r>
              <a:rPr lang="en-US" b="1" dirty="0">
                <a:latin typeface="+mj-lt"/>
                <a:cs typeface="Arial" panose="020B0604020202020204" pitchFamily="34" charset="0"/>
              </a:rPr>
              <a:t>4. </a:t>
            </a:r>
            <a:r>
              <a:rPr lang="en-US" dirty="0" err="1">
                <a:latin typeface="+mj-lt"/>
                <a:cs typeface="Arial" panose="020B0604020202020204" pitchFamily="34" charset="0"/>
              </a:rPr>
              <a:t>Lesesne</a:t>
            </a:r>
            <a:r>
              <a:rPr lang="en-US" dirty="0">
                <a:latin typeface="+mj-lt"/>
                <a:cs typeface="Arial" panose="020B0604020202020204" pitchFamily="34" charset="0"/>
              </a:rPr>
              <a:t> CB. The postoperative use of wound adhesives: </a:t>
            </a:r>
            <a:r>
              <a:rPr lang="pt-BR" dirty="0" err="1">
                <a:latin typeface="+mj-lt"/>
                <a:cs typeface="Arial" panose="020B0604020202020204" pitchFamily="34" charset="0"/>
              </a:rPr>
              <a:t>gum</a:t>
            </a:r>
            <a:r>
              <a:rPr lang="pt-BR" dirty="0">
                <a:latin typeface="+mj-lt"/>
                <a:cs typeface="Arial" panose="020B0604020202020204" pitchFamily="34" charset="0"/>
              </a:rPr>
              <a:t> </a:t>
            </a:r>
            <a:r>
              <a:rPr lang="pt-BR" dirty="0" err="1">
                <a:latin typeface="+mj-lt"/>
                <a:cs typeface="Arial" panose="020B0604020202020204" pitchFamily="34" charset="0"/>
              </a:rPr>
              <a:t>mastic</a:t>
            </a:r>
            <a:r>
              <a:rPr lang="pt-BR" dirty="0">
                <a:latin typeface="+mj-lt"/>
                <a:cs typeface="Arial" panose="020B0604020202020204" pitchFamily="34" charset="0"/>
              </a:rPr>
              <a:t> versus </a:t>
            </a:r>
            <a:r>
              <a:rPr lang="pt-BR" dirty="0" err="1">
                <a:latin typeface="+mj-lt"/>
                <a:cs typeface="Arial" panose="020B0604020202020204" pitchFamily="34" charset="0"/>
              </a:rPr>
              <a:t>benzoin</a:t>
            </a:r>
            <a:r>
              <a:rPr lang="pt-BR" dirty="0">
                <a:latin typeface="+mj-lt"/>
                <a:cs typeface="Arial" panose="020B0604020202020204" pitchFamily="34" charset="0"/>
              </a:rPr>
              <a:t>, USP. </a:t>
            </a:r>
            <a:r>
              <a:rPr lang="pt-BR" i="1" dirty="0">
                <a:latin typeface="+mj-lt"/>
                <a:cs typeface="Arial" panose="020B0604020202020204" pitchFamily="34" charset="0"/>
              </a:rPr>
              <a:t>J </a:t>
            </a:r>
            <a:r>
              <a:rPr lang="pt-BR" i="1" dirty="0" err="1">
                <a:latin typeface="+mj-lt"/>
                <a:cs typeface="Arial" panose="020B0604020202020204" pitchFamily="34" charset="0"/>
              </a:rPr>
              <a:t>Dermatol</a:t>
            </a:r>
            <a:r>
              <a:rPr lang="pt-BR" i="1" dirty="0">
                <a:latin typeface="+mj-lt"/>
                <a:cs typeface="Arial" panose="020B0604020202020204" pitchFamily="34" charset="0"/>
              </a:rPr>
              <a:t> </a:t>
            </a:r>
            <a:r>
              <a:rPr lang="pt-BR" i="1" dirty="0" err="1">
                <a:latin typeface="+mj-lt"/>
                <a:cs typeface="Arial" panose="020B0604020202020204" pitchFamily="34" charset="0"/>
              </a:rPr>
              <a:t>Surg</a:t>
            </a:r>
            <a:r>
              <a:rPr lang="pt-BR" i="1" dirty="0">
                <a:latin typeface="+mj-lt"/>
                <a:cs typeface="Arial" panose="020B0604020202020204" pitchFamily="34" charset="0"/>
              </a:rPr>
              <a:t> Onc.</a:t>
            </a:r>
            <a:r>
              <a:rPr lang="pt-BR" dirty="0">
                <a:latin typeface="+mj-lt"/>
                <a:cs typeface="Arial" panose="020B0604020202020204" pitchFamily="34" charset="0"/>
              </a:rPr>
              <a:t>1992;18(11):990.</a:t>
            </a:r>
          </a:p>
          <a:p>
            <a:pPr algn="just"/>
            <a:r>
              <a:rPr lang="pt-BR" b="1" dirty="0">
                <a:latin typeface="+mj-lt"/>
                <a:cs typeface="Arial" panose="020B0604020202020204" pitchFamily="34" charset="0"/>
              </a:rPr>
              <a:t>5. </a:t>
            </a:r>
            <a:r>
              <a:rPr lang="pt-BR" dirty="0" err="1">
                <a:latin typeface="+mj-lt"/>
                <a:cs typeface="Arial" panose="020B0604020202020204" pitchFamily="34" charset="0"/>
              </a:rPr>
              <a:t>Timsit</a:t>
            </a:r>
            <a:r>
              <a:rPr lang="pt-BR" dirty="0">
                <a:latin typeface="+mj-lt"/>
                <a:cs typeface="Arial" panose="020B0604020202020204" pitchFamily="34" charset="0"/>
              </a:rPr>
              <a:t> J, et al. </a:t>
            </a:r>
            <a:r>
              <a:rPr lang="pt-BR" dirty="0" err="1">
                <a:latin typeface="+mj-lt"/>
                <a:cs typeface="Arial" panose="020B0604020202020204" pitchFamily="34" charset="0"/>
              </a:rPr>
              <a:t>Dressing</a:t>
            </a:r>
            <a:r>
              <a:rPr lang="pt-BR" dirty="0">
                <a:latin typeface="+mj-lt"/>
                <a:cs typeface="Arial" panose="020B0604020202020204" pitchFamily="34" charset="0"/>
              </a:rPr>
              <a:t> </a:t>
            </a:r>
            <a:r>
              <a:rPr lang="pt-BR" dirty="0" err="1">
                <a:latin typeface="+mj-lt"/>
                <a:cs typeface="Arial" panose="020B0604020202020204" pitchFamily="34" charset="0"/>
              </a:rPr>
              <a:t>disruption</a:t>
            </a:r>
            <a:r>
              <a:rPr lang="pt-BR" dirty="0">
                <a:latin typeface="+mj-lt"/>
                <a:cs typeface="Arial" panose="020B0604020202020204" pitchFamily="34" charset="0"/>
              </a:rPr>
              <a:t> </a:t>
            </a:r>
            <a:r>
              <a:rPr lang="en-US" dirty="0">
                <a:latin typeface="+mj-lt"/>
                <a:cs typeface="Arial" panose="020B0604020202020204" pitchFamily="34" charset="0"/>
              </a:rPr>
              <a:t>is a major risk factor for </a:t>
            </a:r>
            <a:r>
              <a:rPr lang="en-US" dirty="0" err="1">
                <a:latin typeface="+mj-lt"/>
                <a:cs typeface="Arial" panose="020B0604020202020204" pitchFamily="34" charset="0"/>
              </a:rPr>
              <a:t>catheterrelated</a:t>
            </a:r>
            <a:r>
              <a:rPr lang="en-US" dirty="0">
                <a:latin typeface="+mj-lt"/>
                <a:cs typeface="Arial" panose="020B0604020202020204" pitchFamily="34" charset="0"/>
              </a:rPr>
              <a:t> </a:t>
            </a:r>
            <a:r>
              <a:rPr lang="pt-BR" dirty="0" err="1">
                <a:latin typeface="+mj-lt"/>
                <a:cs typeface="Arial" panose="020B0604020202020204" pitchFamily="34" charset="0"/>
              </a:rPr>
              <a:t>infections</a:t>
            </a:r>
            <a:r>
              <a:rPr lang="pt-BR" dirty="0">
                <a:latin typeface="+mj-lt"/>
                <a:cs typeface="Arial" panose="020B0604020202020204" pitchFamily="34" charset="0"/>
              </a:rPr>
              <a:t>. </a:t>
            </a:r>
            <a:r>
              <a:rPr lang="pt-BR" i="1" dirty="0" err="1">
                <a:latin typeface="+mj-lt"/>
                <a:cs typeface="Arial" panose="020B0604020202020204" pitchFamily="34" charset="0"/>
              </a:rPr>
              <a:t>Crit</a:t>
            </a:r>
            <a:r>
              <a:rPr lang="pt-BR" i="1" dirty="0">
                <a:latin typeface="+mj-lt"/>
                <a:cs typeface="Arial" panose="020B0604020202020204" pitchFamily="34" charset="0"/>
              </a:rPr>
              <a:t> </a:t>
            </a:r>
            <a:r>
              <a:rPr lang="pt-BR" i="1" dirty="0" err="1">
                <a:latin typeface="+mj-lt"/>
                <a:cs typeface="Arial" panose="020B0604020202020204" pitchFamily="34" charset="0"/>
              </a:rPr>
              <a:t>Care</a:t>
            </a:r>
            <a:r>
              <a:rPr lang="pt-BR" i="1" dirty="0">
                <a:latin typeface="+mj-lt"/>
                <a:cs typeface="Arial" panose="020B0604020202020204" pitchFamily="34" charset="0"/>
              </a:rPr>
              <a:t> Med. </a:t>
            </a:r>
            <a:r>
              <a:rPr lang="pt-BR" dirty="0">
                <a:latin typeface="+mj-lt"/>
                <a:cs typeface="Arial" panose="020B0604020202020204" pitchFamily="34" charset="0"/>
              </a:rPr>
              <a:t>2012;40(6):1707-1714. </a:t>
            </a:r>
          </a:p>
          <a:p>
            <a:pPr algn="just"/>
            <a:r>
              <a:rPr lang="pt-BR" b="1" dirty="0">
                <a:latin typeface="+mj-lt"/>
                <a:cs typeface="Arial" panose="020B0604020202020204" pitchFamily="34" charset="0"/>
              </a:rPr>
              <a:t>6. </a:t>
            </a:r>
            <a:r>
              <a:rPr lang="pt-BR" dirty="0" err="1">
                <a:latin typeface="+mj-lt"/>
                <a:cs typeface="Arial" panose="020B0604020202020204" pitchFamily="34" charset="0"/>
              </a:rPr>
              <a:t>Safdar</a:t>
            </a:r>
            <a:r>
              <a:rPr lang="pt-BR" dirty="0">
                <a:latin typeface="+mj-lt"/>
                <a:cs typeface="Arial" panose="020B0604020202020204" pitchFamily="34" charset="0"/>
              </a:rPr>
              <a:t> </a:t>
            </a:r>
            <a:r>
              <a:rPr lang="en-US" dirty="0">
                <a:latin typeface="+mj-lt"/>
                <a:cs typeface="Arial" panose="020B0604020202020204" pitchFamily="34" charset="0"/>
              </a:rPr>
              <a:t>N, Maki DG. The pathogenesis of </a:t>
            </a:r>
            <a:r>
              <a:rPr lang="pt-BR" dirty="0" err="1">
                <a:latin typeface="+mj-lt"/>
                <a:cs typeface="Arial" panose="020B0604020202020204" pitchFamily="34" charset="0"/>
              </a:rPr>
              <a:t>catheter-related</a:t>
            </a:r>
            <a:r>
              <a:rPr lang="pt-BR" dirty="0">
                <a:latin typeface="+mj-lt"/>
                <a:cs typeface="Arial" panose="020B0604020202020204" pitchFamily="34" charset="0"/>
              </a:rPr>
              <a:t> </a:t>
            </a:r>
            <a:r>
              <a:rPr lang="pt-BR" dirty="0" err="1">
                <a:latin typeface="+mj-lt"/>
                <a:cs typeface="Arial" panose="020B0604020202020204" pitchFamily="34" charset="0"/>
              </a:rPr>
              <a:t>bloodstream</a:t>
            </a:r>
            <a:r>
              <a:rPr lang="pt-BR" dirty="0">
                <a:latin typeface="+mj-lt"/>
                <a:cs typeface="Arial" panose="020B0604020202020204" pitchFamily="34" charset="0"/>
              </a:rPr>
              <a:t> </a:t>
            </a:r>
            <a:r>
              <a:rPr lang="pt-BR" dirty="0" err="1">
                <a:latin typeface="+mj-lt"/>
                <a:cs typeface="Arial" panose="020B0604020202020204" pitchFamily="34" charset="0"/>
              </a:rPr>
              <a:t>infections</a:t>
            </a:r>
            <a:r>
              <a:rPr lang="pt-BR" dirty="0">
                <a:latin typeface="+mj-lt"/>
                <a:cs typeface="Arial" panose="020B0604020202020204" pitchFamily="34" charset="0"/>
              </a:rPr>
              <a:t> </a:t>
            </a:r>
            <a:r>
              <a:rPr lang="pt-BR" dirty="0" err="1">
                <a:latin typeface="+mj-lt"/>
                <a:cs typeface="Arial" panose="020B0604020202020204" pitchFamily="34" charset="0"/>
              </a:rPr>
              <a:t>with</a:t>
            </a:r>
            <a:r>
              <a:rPr lang="pt-BR" dirty="0">
                <a:latin typeface="+mj-lt"/>
                <a:cs typeface="Arial" panose="020B0604020202020204" pitchFamily="34" charset="0"/>
              </a:rPr>
              <a:t> </a:t>
            </a:r>
            <a:r>
              <a:rPr lang="pt-BR" dirty="0" err="1">
                <a:latin typeface="+mj-lt"/>
                <a:cs typeface="Arial" panose="020B0604020202020204" pitchFamily="34" charset="0"/>
              </a:rPr>
              <a:t>noncuffed</a:t>
            </a:r>
            <a:r>
              <a:rPr lang="pt-BR" dirty="0">
                <a:latin typeface="+mj-lt"/>
                <a:cs typeface="Arial" panose="020B0604020202020204" pitchFamily="34" charset="0"/>
              </a:rPr>
              <a:t> short-</a:t>
            </a:r>
            <a:r>
              <a:rPr lang="pt-BR" dirty="0" err="1">
                <a:latin typeface="+mj-lt"/>
                <a:cs typeface="Arial" panose="020B0604020202020204" pitchFamily="34" charset="0"/>
              </a:rPr>
              <a:t>term</a:t>
            </a:r>
            <a:r>
              <a:rPr lang="pt-BR" dirty="0">
                <a:latin typeface="+mj-lt"/>
                <a:cs typeface="Arial" panose="020B0604020202020204" pitchFamily="34" charset="0"/>
              </a:rPr>
              <a:t> central</a:t>
            </a:r>
          </a:p>
          <a:p>
            <a:pPr algn="just"/>
            <a:r>
              <a:rPr lang="en-US" dirty="0">
                <a:latin typeface="+mj-lt"/>
                <a:cs typeface="Arial" panose="020B0604020202020204" pitchFamily="34" charset="0"/>
              </a:rPr>
              <a:t>venous catheters. </a:t>
            </a:r>
            <a:r>
              <a:rPr lang="en-US" i="1" dirty="0" err="1">
                <a:latin typeface="+mj-lt"/>
                <a:cs typeface="Arial" panose="020B0604020202020204" pitchFamily="34" charset="0"/>
              </a:rPr>
              <a:t>Int</a:t>
            </a:r>
            <a:r>
              <a:rPr lang="en-US" i="1" dirty="0">
                <a:latin typeface="+mj-lt"/>
                <a:cs typeface="Arial" panose="020B0604020202020204" pitchFamily="34" charset="0"/>
              </a:rPr>
              <a:t> Care Med. </a:t>
            </a:r>
            <a:r>
              <a:rPr lang="en-US" dirty="0">
                <a:latin typeface="+mj-lt"/>
                <a:cs typeface="Arial" panose="020B0604020202020204" pitchFamily="34" charset="0"/>
              </a:rPr>
              <a:t>2004; 30:62-67. </a:t>
            </a:r>
          </a:p>
          <a:p>
            <a:pPr algn="just"/>
            <a:r>
              <a:rPr lang="en-US" b="1" dirty="0">
                <a:latin typeface="+mj-lt"/>
                <a:cs typeface="Arial" panose="020B0604020202020204" pitchFamily="34" charset="0"/>
              </a:rPr>
              <a:t>7. </a:t>
            </a:r>
            <a:r>
              <a:rPr lang="en-US" dirty="0">
                <a:latin typeface="+mj-lt"/>
                <a:cs typeface="Arial" panose="020B0604020202020204" pitchFamily="34" charset="0"/>
              </a:rPr>
              <a:t>Patel N. The influence of tape type and of skin preparation on the force required to dislodge </a:t>
            </a:r>
            <a:r>
              <a:rPr lang="pt-BR" dirty="0" err="1">
                <a:latin typeface="+mj-lt"/>
                <a:cs typeface="Arial" panose="020B0604020202020204" pitchFamily="34" charset="0"/>
              </a:rPr>
              <a:t>angiocatheters</a:t>
            </a:r>
            <a:r>
              <a:rPr lang="pt-BR" dirty="0">
                <a:latin typeface="+mj-lt"/>
                <a:cs typeface="Arial" panose="020B0604020202020204" pitchFamily="34" charset="0"/>
              </a:rPr>
              <a:t>. </a:t>
            </a:r>
            <a:r>
              <a:rPr lang="pt-BR" i="1" dirty="0" err="1">
                <a:latin typeface="+mj-lt"/>
                <a:cs typeface="Arial" panose="020B0604020202020204" pitchFamily="34" charset="0"/>
              </a:rPr>
              <a:t>Can</a:t>
            </a:r>
            <a:r>
              <a:rPr lang="pt-BR" i="1" dirty="0">
                <a:latin typeface="+mj-lt"/>
                <a:cs typeface="Arial" panose="020B0604020202020204" pitchFamily="34" charset="0"/>
              </a:rPr>
              <a:t> J </a:t>
            </a:r>
            <a:r>
              <a:rPr lang="pt-BR" i="1" dirty="0" err="1">
                <a:latin typeface="+mj-lt"/>
                <a:cs typeface="Arial" panose="020B0604020202020204" pitchFamily="34" charset="0"/>
              </a:rPr>
              <a:t>Anaesth</a:t>
            </a:r>
            <a:r>
              <a:rPr lang="pt-BR" dirty="0">
                <a:latin typeface="+mj-lt"/>
                <a:cs typeface="Arial" panose="020B0604020202020204" pitchFamily="34" charset="0"/>
              </a:rPr>
              <a:t>. 1994;41:8:738-741.</a:t>
            </a:r>
          </a:p>
          <a:p>
            <a:pPr algn="just"/>
            <a:r>
              <a:rPr lang="pt-BR" dirty="0">
                <a:latin typeface="+mj-lt"/>
                <a:cs typeface="Arial" panose="020B0604020202020204" pitchFamily="34" charset="0"/>
              </a:rPr>
              <a:t> </a:t>
            </a:r>
            <a:r>
              <a:rPr lang="pt-BR" b="1" dirty="0">
                <a:latin typeface="+mj-lt"/>
                <a:cs typeface="Arial" panose="020B0604020202020204" pitchFamily="34" charset="0"/>
              </a:rPr>
              <a:t>8. </a:t>
            </a:r>
            <a:r>
              <a:rPr lang="pt-BR" dirty="0">
                <a:latin typeface="+mj-lt"/>
                <a:cs typeface="Arial" panose="020B0604020202020204" pitchFamily="34" charset="0"/>
              </a:rPr>
              <a:t>SILVA, </a:t>
            </a:r>
            <a:r>
              <a:rPr lang="pt-BR" dirty="0" err="1">
                <a:latin typeface="+mj-lt"/>
                <a:cs typeface="Arial" panose="020B0604020202020204" pitchFamily="34" charset="0"/>
              </a:rPr>
              <a:t>Louanna</a:t>
            </a:r>
            <a:r>
              <a:rPr lang="pt-BR" dirty="0">
                <a:latin typeface="+mj-lt"/>
                <a:cs typeface="Arial" panose="020B0604020202020204" pitchFamily="34" charset="0"/>
              </a:rPr>
              <a:t>, et al. Cuidados intensivos com a pele do recém-nascido pré-termo    https://www.fen.ufg.br/fen_revista/v11/n1/v11n1a22.htm</a:t>
            </a:r>
          </a:p>
        </p:txBody>
      </p:sp>
    </p:spTree>
    <p:extLst>
      <p:ext uri="{BB962C8B-B14F-4D97-AF65-F5344CB8AC3E}">
        <p14:creationId xmlns:p14="http://schemas.microsoft.com/office/powerpoint/2010/main" val="1727494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Eloquest Templat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loquest Template Deck">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1023</Words>
  <Application>Microsoft Office PowerPoint</Application>
  <PresentationFormat>Apresentação na tela (4:3)</PresentationFormat>
  <Paragraphs>84</Paragraphs>
  <Slides>10</Slides>
  <Notes>4</Notes>
  <HiddenSlides>0</HiddenSlides>
  <MMClips>0</MMClips>
  <ScaleCrop>false</ScaleCrop>
  <HeadingPairs>
    <vt:vector size="4" baseType="variant">
      <vt:variant>
        <vt:lpstr>Tema</vt:lpstr>
      </vt:variant>
      <vt:variant>
        <vt:i4>2</vt:i4>
      </vt:variant>
      <vt:variant>
        <vt:lpstr>Títulos de slides</vt:lpstr>
      </vt:variant>
      <vt:variant>
        <vt:i4>10</vt:i4>
      </vt:variant>
    </vt:vector>
  </HeadingPairs>
  <TitlesOfParts>
    <vt:vector size="12" baseType="lpstr">
      <vt:lpstr>Eloquest Template Deck</vt:lpstr>
      <vt:lpstr>1_Eloquest Template Deck</vt:lpstr>
      <vt:lpstr>Mastisol®</vt:lpstr>
      <vt:lpstr>Adesivo Líquido Mastisol® </vt:lpstr>
      <vt:lpstr>Mastisol® - Indicações</vt:lpstr>
      <vt:lpstr>Apresentação do PowerPoint</vt:lpstr>
      <vt:lpstr>Apresentação do PowerPoint</vt:lpstr>
      <vt:lpstr>Apresentação do PowerPoint</vt:lpstr>
      <vt:lpstr>Proposta de valor Adesivo Líquido Mastisol®</vt:lpstr>
      <vt:lpstr>Apresentação do PowerPoint</vt:lpstr>
      <vt:lpstr>Referências Técnicas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Detachol®</dc:title>
  <dc:creator>Ana Carolina Souza</dc:creator>
  <cp:lastModifiedBy>Ana Carolina Souza</cp:lastModifiedBy>
  <cp:revision>26</cp:revision>
  <dcterms:created xsi:type="dcterms:W3CDTF">2015-11-13T13:27:16Z</dcterms:created>
  <dcterms:modified xsi:type="dcterms:W3CDTF">2015-11-16T18:53:25Z</dcterms:modified>
</cp:coreProperties>
</file>